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8"/>
  </p:notesMasterIdLst>
  <p:sldIdLst>
    <p:sldId id="256" r:id="rId2"/>
    <p:sldId id="296" r:id="rId3"/>
    <p:sldId id="298" r:id="rId4"/>
    <p:sldId id="297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5" r:id="rId29"/>
    <p:sldId id="323" r:id="rId30"/>
    <p:sldId id="324" r:id="rId31"/>
    <p:sldId id="326" r:id="rId32"/>
    <p:sldId id="327" r:id="rId33"/>
    <p:sldId id="329" r:id="rId34"/>
    <p:sldId id="328" r:id="rId35"/>
    <p:sldId id="330" r:id="rId36"/>
    <p:sldId id="331" r:id="rId37"/>
    <p:sldId id="332" r:id="rId38"/>
    <p:sldId id="333" r:id="rId39"/>
    <p:sldId id="335" r:id="rId40"/>
    <p:sldId id="336" r:id="rId41"/>
    <p:sldId id="278" r:id="rId42"/>
    <p:sldId id="260" r:id="rId43"/>
    <p:sldId id="338" r:id="rId44"/>
    <p:sldId id="337" r:id="rId45"/>
    <p:sldId id="307" r:id="rId46"/>
    <p:sldId id="339" r:id="rId47"/>
  </p:sldIdLst>
  <p:sldSz cx="9144000" cy="5143500" type="screen16x9"/>
  <p:notesSz cx="6858000" cy="9144000"/>
  <p:embeddedFontLst>
    <p:embeddedFont>
      <p:font typeface="B Nazanin" panose="00000400000000000000" pitchFamily="2" charset="-78"/>
      <p:regular r:id="rId49"/>
      <p:bold r:id="rId50"/>
    </p:embeddedFont>
    <p:embeddedFont>
      <p:font typeface="Lato" panose="020F0502020204030203" pitchFamily="34" charset="0"/>
      <p:regular r:id="rId51"/>
      <p:bold r:id="rId52"/>
      <p:italic r:id="rId53"/>
      <p:boldItalic r:id="rId54"/>
    </p:embeddedFont>
    <p:embeddedFont>
      <p:font typeface="Raleway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2634" autoAdjust="0"/>
  </p:normalViewPr>
  <p:slideViewPr>
    <p:cSldViewPr snapToGrid="0">
      <p:cViewPr varScale="1">
        <p:scale>
          <a:sx n="89" d="100"/>
          <a:sy n="89" d="100"/>
        </p:scale>
        <p:origin x="9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71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93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224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98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465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81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93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85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71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42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186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944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80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071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300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08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77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230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700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995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72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48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7211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546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0824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962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741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672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6995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264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0417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698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4527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452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739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368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64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222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65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950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20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03750" y="943757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  <a:cs typeface="B Nazanin" panose="00000400000000000000" pitchFamily="2" charset="-78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26;p4">
            <a:extLst>
              <a:ext uri="{FF2B5EF4-FFF2-40B4-BE49-F238E27FC236}">
                <a16:creationId xmlns:a16="http://schemas.microsoft.com/office/drawing/2014/main" id="{E92605AB-74AD-4818-B8B0-AAE55463DB6F}"/>
              </a:ext>
            </a:extLst>
          </p:cNvPr>
          <p:cNvSpPr/>
          <p:nvPr userDrawn="1"/>
        </p:nvSpPr>
        <p:spPr>
          <a:xfrm>
            <a:off x="5723283" y="866657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7;p4">
            <a:extLst>
              <a:ext uri="{FF2B5EF4-FFF2-40B4-BE49-F238E27FC236}">
                <a16:creationId xmlns:a16="http://schemas.microsoft.com/office/drawing/2014/main" id="{AACD2ED1-6B01-4A96-84FA-F72B7882BCD9}"/>
              </a:ext>
            </a:extLst>
          </p:cNvPr>
          <p:cNvSpPr/>
          <p:nvPr userDrawn="1"/>
        </p:nvSpPr>
        <p:spPr>
          <a:xfrm>
            <a:off x="7434177" y="866657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8;p4">
            <a:extLst>
              <a:ext uri="{FF2B5EF4-FFF2-40B4-BE49-F238E27FC236}">
                <a16:creationId xmlns:a16="http://schemas.microsoft.com/office/drawing/2014/main" id="{447B899D-FF0C-4B61-9C42-137648CCB134}"/>
              </a:ext>
            </a:extLst>
          </p:cNvPr>
          <p:cNvSpPr/>
          <p:nvPr userDrawn="1"/>
        </p:nvSpPr>
        <p:spPr>
          <a:xfrm>
            <a:off x="0" y="866657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9;p4">
            <a:extLst>
              <a:ext uri="{FF2B5EF4-FFF2-40B4-BE49-F238E27FC236}">
                <a16:creationId xmlns:a16="http://schemas.microsoft.com/office/drawing/2014/main" id="{7C3E78D7-959F-465C-A43E-6DABF3A58AEE}"/>
              </a:ext>
            </a:extLst>
          </p:cNvPr>
          <p:cNvSpPr/>
          <p:nvPr userDrawn="1"/>
        </p:nvSpPr>
        <p:spPr>
          <a:xfrm>
            <a:off x="1710425" y="866657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787466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1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cs typeface="B Nazanin" panose="00000400000000000000" pitchFamily="2" charset="-78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787466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  <a:cs typeface="B Nazanin" panose="00000400000000000000" pitchFamily="2" charset="-78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0" y="4612388"/>
            <a:ext cx="7212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1">
              <a:buNone/>
              <a:defRPr sz="1400">
                <a:cs typeface="B Nazanin" panose="00000400000000000000" pitchFamily="2" charset="-78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 dirty="0"/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885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945751" y="290865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945751" y="1306065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45000" y="4612388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7" r:id="rId3"/>
    <p:sldLayoutId id="214748365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B Nazanin" panose="00000400000000000000" pitchFamily="2" charset="-78"/>
          <a:cs typeface="B Nazanin" panose="00000400000000000000" pitchFamily="2" charset="-78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B Nazanin" panose="00000400000000000000" pitchFamily="2" charset="-78"/>
          <a:cs typeface="B Nazanin" panose="00000400000000000000" pitchFamily="2" charset="-78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0" y="1400448"/>
            <a:ext cx="9143999" cy="446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dirty="0"/>
              <a:t>دانشگاه صنعتی امیرکبیر (پلی تکنیک تهران)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715FA-58F5-4A82-B660-78E8375CB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655" y="42611"/>
            <a:ext cx="1322690" cy="1357837"/>
          </a:xfrm>
          <a:prstGeom prst="rect">
            <a:avLst/>
          </a:prstGeom>
        </p:spPr>
      </p:pic>
      <p:sp>
        <p:nvSpPr>
          <p:cNvPr id="7" name="Google Shape;88;p12">
            <a:extLst>
              <a:ext uri="{FF2B5EF4-FFF2-40B4-BE49-F238E27FC236}">
                <a16:creationId xmlns:a16="http://schemas.microsoft.com/office/drawing/2014/main" id="{08027E33-228C-41C7-9253-FB96A54564BE}"/>
              </a:ext>
            </a:extLst>
          </p:cNvPr>
          <p:cNvSpPr txBox="1">
            <a:spLocks/>
          </p:cNvSpPr>
          <p:nvPr/>
        </p:nvSpPr>
        <p:spPr>
          <a:xfrm>
            <a:off x="1398492" y="2125181"/>
            <a:ext cx="6347015" cy="89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ar-DZ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پیاده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‌</a:t>
            </a:r>
            <a:r>
              <a:rPr lang="ar-DZ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سازی ارتباط باس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CAN FD</a:t>
            </a:r>
            <a:r>
              <a:rPr lang="en-US" sz="2200" b="1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200" b="1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DZ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بین میکروکنترلر و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FPGA</a:t>
            </a:r>
            <a:r>
              <a:rPr lang="ar-DZ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مبتنی بر پروتکل </a:t>
            </a:r>
            <a:r>
              <a:rPr lang="en-US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CANOpen</a:t>
            </a:r>
            <a:endParaRPr lang="en-US" sz="2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8" name="Google Shape;88;p12">
            <a:extLst>
              <a:ext uri="{FF2B5EF4-FFF2-40B4-BE49-F238E27FC236}">
                <a16:creationId xmlns:a16="http://schemas.microsoft.com/office/drawing/2014/main" id="{6D9C9FF7-8028-4B82-9AE4-D88D3A458C2A}"/>
              </a:ext>
            </a:extLst>
          </p:cNvPr>
          <p:cNvSpPr txBox="1">
            <a:spLocks/>
          </p:cNvSpPr>
          <p:nvPr/>
        </p:nvSpPr>
        <p:spPr>
          <a:xfrm>
            <a:off x="-6" y="3165842"/>
            <a:ext cx="9143999" cy="44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a-IR" sz="2000" dirty="0"/>
              <a:t>ارائه‌دهنده: محمد چمن مطلق</a:t>
            </a:r>
          </a:p>
        </p:txBody>
      </p:sp>
      <p:sp>
        <p:nvSpPr>
          <p:cNvPr id="9" name="Google Shape;88;p12">
            <a:extLst>
              <a:ext uri="{FF2B5EF4-FFF2-40B4-BE49-F238E27FC236}">
                <a16:creationId xmlns:a16="http://schemas.microsoft.com/office/drawing/2014/main" id="{9A069395-0590-4B3E-BE87-7E7C6AAA71CF}"/>
              </a:ext>
            </a:extLst>
          </p:cNvPr>
          <p:cNvSpPr txBox="1">
            <a:spLocks/>
          </p:cNvSpPr>
          <p:nvPr/>
        </p:nvSpPr>
        <p:spPr>
          <a:xfrm>
            <a:off x="-6" y="3759934"/>
            <a:ext cx="9143999" cy="44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a-IR" sz="2000" dirty="0"/>
              <a:t>استاد راهنما: دکتر محمدمهدی همایونپور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قاب داده باس </a:t>
            </a:r>
            <a:r>
              <a:rPr lang="en-US" dirty="0"/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1.0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/>
              <a:t>۱۰ از ۳۸</a:t>
            </a:r>
            <a:endParaRPr lang="en" sz="1400" dirty="0"/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chemeClr val="bg1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CAN</a:t>
            </a:r>
            <a:endParaRPr sz="1500" dirty="0">
              <a:solidFill>
                <a:schemeClr val="bg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Lato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pic>
        <p:nvPicPr>
          <p:cNvPr id="4098" name="Picture 4">
            <a:extLst>
              <a:ext uri="{FF2B5EF4-FFF2-40B4-BE49-F238E27FC236}">
                <a16:creationId xmlns:a16="http://schemas.microsoft.com/office/drawing/2014/main" id="{8B15DBE9-33A9-494A-B037-E4210FDCC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34" y="1541150"/>
            <a:ext cx="7030164" cy="10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84E4E4-0954-4B36-9B02-34A90565EF54}"/>
              </a:ext>
            </a:extLst>
          </p:cNvPr>
          <p:cNvSpPr txBox="1"/>
          <p:nvPr/>
        </p:nvSpPr>
        <p:spPr>
          <a:xfrm>
            <a:off x="-182956" y="4392720"/>
            <a:ext cx="93269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 algn="l" rtl="0">
              <a:buNone/>
            </a:pPr>
            <a:r>
              <a:rPr lang="en-US" sz="1000" i="1" dirty="0">
                <a:latin typeface="Times New Roman" panose="02020603050405020304" pitchFamily="18" charset="0"/>
              </a:rPr>
              <a:t>S. Corrigan, “Introduction to the Controller Area  Network (CAN),” pp. 2-16.</a:t>
            </a:r>
          </a:p>
        </p:txBody>
      </p:sp>
    </p:spTree>
    <p:extLst>
      <p:ext uri="{BB962C8B-B14F-4D97-AF65-F5344CB8AC3E}">
        <p14:creationId xmlns:p14="http://schemas.microsoft.com/office/powerpoint/2010/main" val="2539789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داوری و کنترل دسترسی باس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۱۱</a:t>
            </a:r>
            <a:r>
              <a:rPr lang="fa-IR" sz="1400" dirty="0"/>
              <a:t> از ۳۸</a:t>
            </a:r>
            <a:endParaRPr lang="en" sz="1400" dirty="0"/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chemeClr val="bg1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CAN</a:t>
            </a:r>
            <a:endParaRPr sz="1500" dirty="0">
              <a:solidFill>
                <a:schemeClr val="bg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Lato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C1CC3528-E58E-4340-B9E2-ABAA6DF9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52" y="1337813"/>
            <a:ext cx="5555149" cy="30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B78798-3B1D-45B8-8BD3-934E58958365}"/>
              </a:ext>
            </a:extLst>
          </p:cNvPr>
          <p:cNvSpPr txBox="1"/>
          <p:nvPr/>
        </p:nvSpPr>
        <p:spPr>
          <a:xfrm>
            <a:off x="-131781" y="4380062"/>
            <a:ext cx="4577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 algn="l" rtl="0">
              <a:buNone/>
            </a:pPr>
            <a:r>
              <a:rPr lang="en-US" sz="1000" i="1" dirty="0">
                <a:latin typeface="Times New Roman" panose="02020603050405020304" pitchFamily="18" charset="0"/>
              </a:rPr>
              <a:t>CAN in Automation, “CAN Data Link Layer.” pp. 1-26.</a:t>
            </a:r>
          </a:p>
        </p:txBody>
      </p:sp>
    </p:spTree>
    <p:extLst>
      <p:ext uri="{BB962C8B-B14F-4D97-AF65-F5344CB8AC3E}">
        <p14:creationId xmlns:p14="http://schemas.microsoft.com/office/powerpoint/2010/main" val="4099798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زمان بیتی باس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r>
              <a:rPr lang="fa-IR" dirty="0"/>
              <a:t>۱۲ از ۳۸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chemeClr val="bg1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CAN</a:t>
            </a:r>
            <a:endParaRPr sz="1500" dirty="0">
              <a:solidFill>
                <a:schemeClr val="bg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Lato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pic>
        <p:nvPicPr>
          <p:cNvPr id="6146" name="Picture 1">
            <a:extLst>
              <a:ext uri="{FF2B5EF4-FFF2-40B4-BE49-F238E27FC236}">
                <a16:creationId xmlns:a16="http://schemas.microsoft.com/office/drawing/2014/main" id="{5CD611DF-5A73-4779-9D55-C09FC473E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2" y="2994284"/>
            <a:ext cx="50577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D7777C2-BE75-42C6-84D1-53E2D5339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7466" y="1373588"/>
            <a:ext cx="6462600" cy="3552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a-IR" dirty="0"/>
              <a:t>کوانتوم زمانی</a:t>
            </a:r>
          </a:p>
          <a:p>
            <a:pPr>
              <a:lnSpc>
                <a:spcPct val="150000"/>
              </a:lnSpc>
            </a:pPr>
            <a:r>
              <a:rPr lang="fa-IR" dirty="0"/>
              <a:t>تقسیم کلاک سیستمی</a:t>
            </a:r>
          </a:p>
          <a:p>
            <a:pPr>
              <a:lnSpc>
                <a:spcPct val="150000"/>
              </a:lnSpc>
            </a:pPr>
            <a:r>
              <a:rPr lang="fa-IR" dirty="0"/>
              <a:t>نمونه‌برداری و همگام‌سازی</a:t>
            </a:r>
          </a:p>
          <a:p>
            <a:endParaRPr lang="fa-I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B14294-E25E-4A07-96B8-4056C0323A16}"/>
              </a:ext>
            </a:extLst>
          </p:cNvPr>
          <p:cNvSpPr txBox="1">
            <a:spLocks/>
          </p:cNvSpPr>
          <p:nvPr/>
        </p:nvSpPr>
        <p:spPr>
          <a:xfrm>
            <a:off x="837069" y="4147837"/>
            <a:ext cx="3411560" cy="475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a-IR" sz="1800" dirty="0"/>
              <a:t>بخش‌های زماني هر بیت در باس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F028C2-62D7-481E-A79A-20433C328B4D}"/>
              </a:ext>
            </a:extLst>
          </p:cNvPr>
          <p:cNvSpPr txBox="1"/>
          <p:nvPr/>
        </p:nvSpPr>
        <p:spPr>
          <a:xfrm>
            <a:off x="-52278" y="4499797"/>
            <a:ext cx="4577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 algn="l" rtl="0">
              <a:buNone/>
            </a:pPr>
            <a:r>
              <a:rPr lang="en-US" sz="1000" i="1" dirty="0">
                <a:latin typeface="Times New Roman" panose="02020603050405020304" pitchFamily="18" charset="0"/>
              </a:rPr>
              <a:t>CAN in Automation, “CAN Data Link Layer.” pp. 1-26.</a:t>
            </a:r>
          </a:p>
        </p:txBody>
      </p:sp>
    </p:spTree>
    <p:extLst>
      <p:ext uri="{BB962C8B-B14F-4D97-AF65-F5344CB8AC3E}">
        <p14:creationId xmlns:p14="http://schemas.microsoft.com/office/powerpoint/2010/main" val="566791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ویرایش‌های مختلف باس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r>
              <a:rPr lang="fa-IR" sz="1400" dirty="0"/>
              <a:t>۱۳ از ۳۸</a:t>
            </a:r>
            <a:endParaRPr lang="en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chemeClr val="bg1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CAN</a:t>
            </a:r>
            <a:endParaRPr sz="1500" dirty="0">
              <a:solidFill>
                <a:schemeClr val="bg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Lato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D7777C2-BE75-42C6-84D1-53E2D5339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7466" y="1373588"/>
            <a:ext cx="6462600" cy="3552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a-IR" dirty="0"/>
              <a:t>انعطاف‌پذیری استاندارد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fa-IR" dirty="0"/>
              <a:t> و کاربردهای مختلف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 CAN</a:t>
            </a:r>
            <a:endParaRPr lang="fa-I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FD</a:t>
            </a:r>
            <a:endParaRPr lang="fa-I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a-I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183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باس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FD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r>
              <a:rPr lang="fa-IR" sz="1400" dirty="0"/>
              <a:t>۱۴ از ۳۸</a:t>
            </a:r>
            <a:endParaRPr lang="en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chemeClr val="bg1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CAN</a:t>
            </a:r>
            <a:endParaRPr sz="1500" dirty="0">
              <a:solidFill>
                <a:schemeClr val="bg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Lato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D7777C2-BE75-42C6-84D1-53E2D5339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7466" y="1373588"/>
            <a:ext cx="6462600" cy="3552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a-IR" dirty="0"/>
              <a:t>لایه فیزیکی یکسان با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endParaRPr lang="fa-IR" dirty="0"/>
          </a:p>
          <a:p>
            <a:r>
              <a:rPr lang="fa-IR" dirty="0"/>
              <a:t>تفاوت در لایه لینک داده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296C973-662A-48B3-B415-1E9E4D18160B}"/>
              </a:ext>
            </a:extLst>
          </p:cNvPr>
          <p:cNvSpPr txBox="1">
            <a:spLocks/>
          </p:cNvSpPr>
          <p:nvPr/>
        </p:nvSpPr>
        <p:spPr>
          <a:xfrm>
            <a:off x="1357217" y="2575890"/>
            <a:ext cx="6462600" cy="114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B Nazanin" panose="00000400000000000000" pitchFamily="2" charset="-78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fa-IR" dirty="0"/>
              <a:t>افزایش نرخ ارسال و دریافت داده</a:t>
            </a:r>
          </a:p>
          <a:p>
            <a:r>
              <a:rPr lang="fa-IR" dirty="0"/>
              <a:t>افزایش اطمینان‌پذیری</a:t>
            </a:r>
          </a:p>
        </p:txBody>
      </p:sp>
    </p:spTree>
    <p:extLst>
      <p:ext uri="{BB962C8B-B14F-4D97-AF65-F5344CB8AC3E}">
        <p14:creationId xmlns:p14="http://schemas.microsoft.com/office/powerpoint/2010/main" val="3407419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مقایسه قالب داده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fa-IR" dirty="0"/>
              <a:t> استاندارد و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FD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r>
              <a:rPr lang="fa-IR" sz="1400" dirty="0"/>
              <a:t>۱۵ از ۳۸</a:t>
            </a:r>
            <a:endParaRPr lang="en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chemeClr val="bg1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CAN</a:t>
            </a:r>
            <a:endParaRPr sz="1500" dirty="0">
              <a:solidFill>
                <a:schemeClr val="bg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Lato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pic>
        <p:nvPicPr>
          <p:cNvPr id="8194" name="Picture 5">
            <a:extLst>
              <a:ext uri="{FF2B5EF4-FFF2-40B4-BE49-F238E27FC236}">
                <a16:creationId xmlns:a16="http://schemas.microsoft.com/office/drawing/2014/main" id="{BCFB4ECF-5D70-4965-A340-B783F412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27" y="1508286"/>
            <a:ext cx="6742600" cy="212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9FA7FE-FA55-4525-BF17-EE3CC1225728}"/>
              </a:ext>
            </a:extLst>
          </p:cNvPr>
          <p:cNvSpPr txBox="1"/>
          <p:nvPr/>
        </p:nvSpPr>
        <p:spPr>
          <a:xfrm>
            <a:off x="-168832" y="4441617"/>
            <a:ext cx="93232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 algn="l" rtl="0">
              <a:buNone/>
            </a:pPr>
            <a:r>
              <a:rPr lang="en-US" sz="1000" i="1" dirty="0">
                <a:latin typeface="Times New Roman" panose="02020603050405020304" pitchFamily="18" charset="0"/>
              </a:rPr>
              <a:t>A. Mutter and Florian </a:t>
            </a:r>
            <a:r>
              <a:rPr lang="en-US" sz="1000" i="1" dirty="0" err="1">
                <a:latin typeface="Times New Roman" panose="02020603050405020304" pitchFamily="18" charset="0"/>
              </a:rPr>
              <a:t>Hartwich</a:t>
            </a:r>
            <a:r>
              <a:rPr lang="en-US" sz="1000" i="1" dirty="0">
                <a:latin typeface="Times New Roman" panose="02020603050405020304" pitchFamily="18" charset="0"/>
              </a:rPr>
              <a:t>, “Advantages of CAN FD Error detection mechanisms compared to Classical CAN,” CAN </a:t>
            </a:r>
            <a:r>
              <a:rPr lang="en-US" sz="1000" i="1" dirty="0" err="1">
                <a:latin typeface="Times New Roman" panose="02020603050405020304" pitchFamily="18" charset="0"/>
              </a:rPr>
              <a:t>Autom</a:t>
            </a:r>
            <a:r>
              <a:rPr lang="en-US" sz="1000" i="1" dirty="0">
                <a:latin typeface="Times New Roman" panose="02020603050405020304" pitchFamily="18" charset="0"/>
              </a:rPr>
              <a:t>. ICC, 2015.</a:t>
            </a:r>
          </a:p>
        </p:txBody>
      </p:sp>
    </p:spTree>
    <p:extLst>
      <p:ext uri="{BB962C8B-B14F-4D97-AF65-F5344CB8AC3E}">
        <p14:creationId xmlns:p14="http://schemas.microsoft.com/office/powerpoint/2010/main" val="643586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تغییرات زمان‌بیتی در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FD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r>
              <a:rPr lang="fa-IR" dirty="0"/>
              <a:t>۱۶ از ۳۸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chemeClr val="bg1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CAN</a:t>
            </a:r>
            <a:endParaRPr sz="1500" dirty="0">
              <a:solidFill>
                <a:schemeClr val="bg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Lato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EAA30D-161B-4B02-8F3F-5A2B5CC6A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7466" y="1373588"/>
            <a:ext cx="6462600" cy="3552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a-IR" dirty="0"/>
              <a:t>عامل مهم دیگر در افزایش نرخ داده در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FD</a:t>
            </a:r>
          </a:p>
          <a:p>
            <a:pPr>
              <a:lnSpc>
                <a:spcPct val="150000"/>
              </a:lnSpc>
            </a:pPr>
            <a:r>
              <a:rPr lang="fa-IR" dirty="0"/>
              <a:t>کاهش اندازه کوانتوم زمانی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442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افزایش نرخ بیتی در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FD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r>
              <a:rPr lang="fa-IR" dirty="0"/>
              <a:t>۱۷ از ۳۸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chemeClr val="bg1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CAN</a:t>
            </a:r>
            <a:endParaRPr sz="1500" dirty="0">
              <a:solidFill>
                <a:schemeClr val="bg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Lato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pic>
        <p:nvPicPr>
          <p:cNvPr id="9218" name="Picture 1">
            <a:extLst>
              <a:ext uri="{FF2B5EF4-FFF2-40B4-BE49-F238E27FC236}">
                <a16:creationId xmlns:a16="http://schemas.microsoft.com/office/drawing/2014/main" id="{9C4AD3D1-6AD4-4CB5-AD2C-2EE6BD936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24"/>
          <a:stretch/>
        </p:blipFill>
        <p:spPr bwMode="auto">
          <a:xfrm>
            <a:off x="257576" y="1449619"/>
            <a:ext cx="4120785" cy="188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E12722C-00AD-429B-B2BF-A000EEE51FF1}"/>
              </a:ext>
            </a:extLst>
          </p:cNvPr>
          <p:cNvSpPr txBox="1">
            <a:spLocks/>
          </p:cNvSpPr>
          <p:nvPr/>
        </p:nvSpPr>
        <p:spPr>
          <a:xfrm>
            <a:off x="-833719" y="3337214"/>
            <a:ext cx="6462600" cy="67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B Nazanin" panose="00000400000000000000" pitchFamily="2" charset="-78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lnSpc>
                <a:spcPct val="150000"/>
              </a:lnSpc>
              <a:buNone/>
            </a:pPr>
            <a:r>
              <a:rPr lang="fa-I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شکل موج انتقال داده مبتنی بر</a:t>
            </a:r>
            <a:r>
              <a:rPr lang="fa-I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FD</a:t>
            </a:r>
            <a:r>
              <a:rPr lang="fa-I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1400" dirty="0">
                <a:solidFill>
                  <a:srgbClr val="97ABB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[</a:t>
            </a:r>
            <a:r>
              <a:rPr lang="fa-IR" sz="1400" dirty="0">
                <a:solidFill>
                  <a:srgbClr val="97AB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۸</a:t>
            </a:r>
            <a:r>
              <a:rPr lang="fa-IR" sz="1400" dirty="0">
                <a:solidFill>
                  <a:srgbClr val="97ABB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]</a:t>
            </a:r>
            <a:endParaRPr lang="fa-I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6A3C18-7BBD-453D-AF66-FF1000DB5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426" y="1215788"/>
            <a:ext cx="4359702" cy="2549388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B8D7E58-3D5F-40E0-8401-B738E69FC28A}"/>
              </a:ext>
            </a:extLst>
          </p:cNvPr>
          <p:cNvSpPr txBox="1">
            <a:spLocks/>
          </p:cNvSpPr>
          <p:nvPr/>
        </p:nvSpPr>
        <p:spPr>
          <a:xfrm>
            <a:off x="3474977" y="3428765"/>
            <a:ext cx="6462600" cy="67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B Nazanin" panose="00000400000000000000" pitchFamily="2" charset="-78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lnSpc>
                <a:spcPct val="150000"/>
              </a:lnSpc>
              <a:buNone/>
            </a:pPr>
            <a:r>
              <a:rPr lang="fa-I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مقایسه عملکرد زمانی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FD</a:t>
            </a:r>
            <a:r>
              <a:rPr lang="fa-I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و</a:t>
            </a:r>
            <a:r>
              <a:rPr lang="fa-I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fa-I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1600" dirty="0">
                <a:solidFill>
                  <a:srgbClr val="97ABB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[</a:t>
            </a:r>
            <a:r>
              <a:rPr lang="fa-IR" sz="1600" dirty="0">
                <a:solidFill>
                  <a:srgbClr val="97AB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۹</a:t>
            </a:r>
            <a:r>
              <a:rPr lang="fa-IR" sz="1600" dirty="0">
                <a:solidFill>
                  <a:srgbClr val="97ABB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]</a:t>
            </a:r>
            <a:endParaRPr lang="fa-I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01ABC-A3DE-48E5-9B16-A46584C075C6}"/>
              </a:ext>
            </a:extLst>
          </p:cNvPr>
          <p:cNvSpPr txBox="1"/>
          <p:nvPr/>
        </p:nvSpPr>
        <p:spPr>
          <a:xfrm>
            <a:off x="-182957" y="4319098"/>
            <a:ext cx="932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 algn="l" rtl="0">
              <a:buNone/>
            </a:pPr>
            <a:r>
              <a:rPr lang="en-US" sz="900" i="1" dirty="0">
                <a:latin typeface="Times New Roman" panose="02020603050405020304" pitchFamily="18" charset="0"/>
                <a:sym typeface="Lato"/>
              </a:rPr>
              <a:t>Microchip, “Controller Area Network with Flexible Data-rate (CAN FD),” pp. 56_2-56_8,2018.</a:t>
            </a:r>
            <a:endParaRPr lang="fa-IR" sz="900" i="1" dirty="0">
              <a:latin typeface="Times New Roman" panose="02020603050405020304" pitchFamily="18" charset="0"/>
              <a:sym typeface="Lato"/>
            </a:endParaRPr>
          </a:p>
          <a:p>
            <a:pPr marL="114300" indent="0" algn="l" rtl="0">
              <a:buNone/>
            </a:pPr>
            <a:r>
              <a:rPr lang="en-US" sz="900" i="1" dirty="0">
                <a:latin typeface="Times New Roman" panose="02020603050405020304" pitchFamily="18" charset="0"/>
              </a:rPr>
              <a:t>G. Marcon </a:t>
            </a:r>
            <a:r>
              <a:rPr lang="en-US" sz="900" i="1" dirty="0" err="1">
                <a:latin typeface="Times New Roman" panose="02020603050405020304" pitchFamily="18" charset="0"/>
              </a:rPr>
              <a:t>Zago</a:t>
            </a:r>
            <a:r>
              <a:rPr lang="en-US" sz="900" i="1" dirty="0">
                <a:latin typeface="Times New Roman" panose="02020603050405020304" pitchFamily="18" charset="0"/>
              </a:rPr>
              <a:t> and E. </a:t>
            </a:r>
            <a:r>
              <a:rPr lang="en-US" sz="900" i="1" dirty="0" err="1">
                <a:latin typeface="Times New Roman" panose="02020603050405020304" pitchFamily="18" charset="0"/>
              </a:rPr>
              <a:t>Pignaton</a:t>
            </a:r>
            <a:r>
              <a:rPr lang="en-US" sz="900" i="1" dirty="0">
                <a:latin typeface="Times New Roman" panose="02020603050405020304" pitchFamily="18" charset="0"/>
              </a:rPr>
              <a:t> de Freitas, “A Quantitative Performance Study on CAN and CAN FD Vehicular Networks,” IEEE Trans. Ind. Electron., vol. 65, no. 5, pp. 4413–4422, May 2018</a:t>
            </a:r>
          </a:p>
        </p:txBody>
      </p:sp>
    </p:spTree>
    <p:extLst>
      <p:ext uri="{BB962C8B-B14F-4D97-AF65-F5344CB8AC3E}">
        <p14:creationId xmlns:p14="http://schemas.microsoft.com/office/powerpoint/2010/main" val="308612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پروتکل‌های لایه بالا در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(FD)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r>
              <a:rPr lang="fa-IR" dirty="0"/>
              <a:t>۱۸ از ۳۸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chemeClr val="bg1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CAN</a:t>
            </a:r>
            <a:endParaRPr sz="1500" dirty="0">
              <a:solidFill>
                <a:schemeClr val="bg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Lato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EAA30D-161B-4B02-8F3F-5A2B5CC6A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7466" y="1373588"/>
            <a:ext cx="6462600" cy="3552300"/>
          </a:xfrm>
        </p:spPr>
        <p:txBody>
          <a:bodyPr/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OBD2</a:t>
            </a:r>
            <a:r>
              <a:rPr lang="fa-I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SAE J1939</a:t>
            </a:r>
            <a:endParaRPr lang="fa-I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CANOpen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1">
            <a:extLst>
              <a:ext uri="{FF2B5EF4-FFF2-40B4-BE49-F238E27FC236}">
                <a16:creationId xmlns:a16="http://schemas.microsoft.com/office/drawing/2014/main" id="{1B4F1692-772F-427A-A2B9-F199CE700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85" y="1628235"/>
            <a:ext cx="4497052" cy="242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311064B-611D-4869-82AA-3715E4CD0759}"/>
              </a:ext>
            </a:extLst>
          </p:cNvPr>
          <p:cNvSpPr txBox="1">
            <a:spLocks/>
          </p:cNvSpPr>
          <p:nvPr/>
        </p:nvSpPr>
        <p:spPr>
          <a:xfrm>
            <a:off x="-500231" y="3786715"/>
            <a:ext cx="6462600" cy="67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B Nazanin" panose="00000400000000000000" pitchFamily="2" charset="-78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lnSpc>
                <a:spcPct val="150000"/>
              </a:lnSpc>
              <a:buNone/>
            </a:pPr>
            <a:r>
              <a:rPr lang="fa-I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مدل لایه‌ای شبکه‌ای مبتنی بر پروتکل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CANOpen</a:t>
            </a:r>
            <a:endParaRPr lang="fa-I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7B6DAE-B05B-4190-9CDC-DC221A0B27A8}"/>
              </a:ext>
            </a:extLst>
          </p:cNvPr>
          <p:cNvSpPr txBox="1"/>
          <p:nvPr/>
        </p:nvSpPr>
        <p:spPr>
          <a:xfrm>
            <a:off x="-162310" y="4419799"/>
            <a:ext cx="48301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 algn="l" rtl="0">
              <a:buNone/>
            </a:pPr>
            <a:r>
              <a:rPr lang="en-US" sz="1000" i="1" dirty="0">
                <a:latin typeface="Times New Roman" panose="02020603050405020304" pitchFamily="18" charset="0"/>
              </a:rPr>
              <a:t>CAN in Automation (</a:t>
            </a:r>
            <a:r>
              <a:rPr lang="en-US" sz="1000" i="1" dirty="0" err="1">
                <a:latin typeface="Times New Roman" panose="02020603050405020304" pitchFamily="18" charset="0"/>
              </a:rPr>
              <a:t>CiA</a:t>
            </a:r>
            <a:r>
              <a:rPr lang="en-US" sz="1000" i="1" dirty="0">
                <a:latin typeface="Times New Roman" panose="02020603050405020304" pitchFamily="18" charset="0"/>
              </a:rPr>
              <a:t>), “</a:t>
            </a:r>
            <a:r>
              <a:rPr lang="en-US" sz="1000" i="1" dirty="0" err="1">
                <a:latin typeface="Times New Roman" panose="02020603050405020304" pitchFamily="18" charset="0"/>
              </a:rPr>
              <a:t>CANOpen</a:t>
            </a:r>
            <a:r>
              <a:rPr lang="en-US" sz="1000" i="1" dirty="0">
                <a:latin typeface="Times New Roman" panose="02020603050405020304" pitchFamily="18" charset="0"/>
              </a:rPr>
              <a:t> Report,” 2016.</a:t>
            </a:r>
            <a:endParaRPr lang="fa-IR" sz="1000" i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621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پروتکل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CANOpen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r>
              <a:rPr lang="fa-IR" dirty="0"/>
              <a:t>۱۹ از ۳۸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chemeClr val="bg1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CAN</a:t>
            </a:r>
            <a:endParaRPr sz="1500" dirty="0">
              <a:solidFill>
                <a:schemeClr val="bg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Lato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EAA30D-161B-4B02-8F3F-5A2B5CC6A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54" y="1373588"/>
            <a:ext cx="7400212" cy="3552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شامل چندین زیر پروتکل</a:t>
            </a:r>
          </a:p>
          <a:p>
            <a:pPr>
              <a:lnSpc>
                <a:spcPct val="150000"/>
              </a:lnSpc>
            </a:pPr>
            <a:endParaRPr lang="fa-IR" dirty="0">
              <a:latin typeface="Times New Roman" panose="02020603050405020304" pitchFamily="18" charset="0"/>
            </a:endParaRPr>
          </a:p>
          <a:p>
            <a:endParaRPr lang="fa-IR" dirty="0">
              <a:latin typeface="Times New Roman" panose="02020603050405020304" pitchFamily="18" charset="0"/>
            </a:endParaRPr>
          </a:p>
          <a:p>
            <a:r>
              <a:rPr lang="fa-IR" dirty="0">
                <a:latin typeface="Times New Roman" panose="02020603050405020304" pitchFamily="18" charset="0"/>
              </a:rPr>
              <a:t>انجام عملکرد‌هایی مانند قطعه‌بندی، بررسی وضعیت گره‌ها و همگام‌سازی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C119B5C-71F9-4763-AB92-6D4EE9552197}"/>
              </a:ext>
            </a:extLst>
          </p:cNvPr>
          <p:cNvSpPr txBox="1">
            <a:spLocks/>
          </p:cNvSpPr>
          <p:nvPr/>
        </p:nvSpPr>
        <p:spPr>
          <a:xfrm>
            <a:off x="1372427" y="1997902"/>
            <a:ext cx="6462600" cy="114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B Nazanin" panose="00000400000000000000" pitchFamily="2" charset="-78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fa-IR" dirty="0"/>
              <a:t>هر یک به منظور انجام وظایف مختلف پروتکل</a:t>
            </a:r>
          </a:p>
          <a:p>
            <a:r>
              <a:rPr lang="fa-IR" dirty="0"/>
              <a:t>ارسال و دریافت داده، پیکره‌بندی شبکه، حفظ زمان‌بندی و... </a:t>
            </a:r>
          </a:p>
        </p:txBody>
      </p:sp>
    </p:spTree>
    <p:extLst>
      <p:ext uri="{BB962C8B-B14F-4D97-AF65-F5344CB8AC3E}">
        <p14:creationId xmlns:p14="http://schemas.microsoft.com/office/powerpoint/2010/main" val="346214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سیر ارائه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78F7A-DFE7-4B31-917A-5DBC0845F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a-IR" dirty="0"/>
              <a:t>مقدمه</a:t>
            </a:r>
          </a:p>
          <a:p>
            <a:pPr>
              <a:lnSpc>
                <a:spcPct val="150000"/>
              </a:lnSpc>
            </a:pPr>
            <a:r>
              <a:rPr lang="fa-IR" dirty="0"/>
              <a:t>مروری بر باس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</a:p>
          <a:p>
            <a:pPr>
              <a:lnSpc>
                <a:spcPct val="150000"/>
              </a:lnSpc>
            </a:pPr>
            <a:r>
              <a:rPr lang="fa-IR" dirty="0"/>
              <a:t>پیاده‌سازی</a:t>
            </a:r>
          </a:p>
          <a:p>
            <a:pPr>
              <a:lnSpc>
                <a:spcPct val="150000"/>
              </a:lnSpc>
            </a:pPr>
            <a:r>
              <a:rPr lang="fa-IR" dirty="0"/>
              <a:t>ارزیابی</a:t>
            </a:r>
          </a:p>
          <a:p>
            <a:pPr>
              <a:lnSpc>
                <a:spcPct val="150000"/>
              </a:lnSpc>
            </a:pPr>
            <a:r>
              <a:rPr lang="fa-IR" dirty="0"/>
              <a:t>نتیجه‌گیری و پیشنهادات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۲ از ۳۸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2559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قاب داده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CANOpen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r>
              <a:rPr lang="fa-IR" sz="1400" dirty="0"/>
              <a:t>۲۰ از ۳۸</a:t>
            </a:r>
            <a:endParaRPr lang="en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chemeClr val="bg1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CAN</a:t>
            </a:r>
            <a:endParaRPr sz="1500" dirty="0">
              <a:solidFill>
                <a:schemeClr val="bg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Lato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2CCF514-F167-4E5F-9191-2FFA3E96A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66078"/>
              </p:ext>
            </p:extLst>
          </p:nvPr>
        </p:nvGraphicFramePr>
        <p:xfrm>
          <a:off x="1051472" y="1770910"/>
          <a:ext cx="7041055" cy="1103681"/>
        </p:xfrm>
        <a:graphic>
          <a:graphicData uri="http://schemas.openxmlformats.org/drawingml/2006/table">
            <a:tbl>
              <a:tblPr rtl="1" firstRow="1" firstCol="1" bandRow="1">
                <a:tableStyleId>{793D81CF-94F2-401A-BA57-92F5A7B2D0C5}</a:tableStyleId>
              </a:tblPr>
              <a:tblGrid>
                <a:gridCol w="1116629">
                  <a:extLst>
                    <a:ext uri="{9D8B030D-6E8A-4147-A177-3AD203B41FA5}">
                      <a16:colId xmlns:a16="http://schemas.microsoft.com/office/drawing/2014/main" val="673113795"/>
                    </a:ext>
                  </a:extLst>
                </a:gridCol>
                <a:gridCol w="1128730">
                  <a:extLst>
                    <a:ext uri="{9D8B030D-6E8A-4147-A177-3AD203B41FA5}">
                      <a16:colId xmlns:a16="http://schemas.microsoft.com/office/drawing/2014/main" val="2704028084"/>
                    </a:ext>
                  </a:extLst>
                </a:gridCol>
                <a:gridCol w="1386912">
                  <a:extLst>
                    <a:ext uri="{9D8B030D-6E8A-4147-A177-3AD203B41FA5}">
                      <a16:colId xmlns:a16="http://schemas.microsoft.com/office/drawing/2014/main" val="1145681907"/>
                    </a:ext>
                  </a:extLst>
                </a:gridCol>
                <a:gridCol w="1148902">
                  <a:extLst>
                    <a:ext uri="{9D8B030D-6E8A-4147-A177-3AD203B41FA5}">
                      <a16:colId xmlns:a16="http://schemas.microsoft.com/office/drawing/2014/main" val="3142033220"/>
                    </a:ext>
                  </a:extLst>
                </a:gridCol>
                <a:gridCol w="1154549">
                  <a:extLst>
                    <a:ext uri="{9D8B030D-6E8A-4147-A177-3AD203B41FA5}">
                      <a16:colId xmlns:a16="http://schemas.microsoft.com/office/drawing/2014/main" val="2464212597"/>
                    </a:ext>
                  </a:extLst>
                </a:gridCol>
                <a:gridCol w="1105333">
                  <a:extLst>
                    <a:ext uri="{9D8B030D-6E8A-4147-A177-3AD203B41FA5}">
                      <a16:colId xmlns:a16="http://schemas.microsoft.com/office/drawing/2014/main" val="345832203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length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Remote Transmission Request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 ID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 code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7400568"/>
                  </a:ext>
                </a:extLst>
              </a:tr>
              <a:tr h="43845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800" dirty="0">
                          <a:effectLst/>
                          <a:cs typeface="B Nazanin" panose="00000400000000000000" pitchFamily="2" charset="-78"/>
                        </a:rPr>
                        <a:t>۰ تا ۸ بایت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800">
                          <a:effectLst/>
                          <a:cs typeface="B Nazanin" panose="00000400000000000000" pitchFamily="2" charset="-78"/>
                        </a:rPr>
                        <a:t>۴ بیت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800">
                          <a:effectLst/>
                          <a:cs typeface="B Nazanin" panose="00000400000000000000" pitchFamily="2" charset="-78"/>
                        </a:rPr>
                        <a:t>۱ بیت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800">
                          <a:effectLst/>
                          <a:cs typeface="B Nazanin" panose="00000400000000000000" pitchFamily="2" charset="-78"/>
                        </a:rPr>
                        <a:t>۷ بیت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800" dirty="0">
                          <a:effectLst/>
                          <a:cs typeface="B Nazanin" panose="00000400000000000000" pitchFamily="2" charset="-78"/>
                        </a:rPr>
                        <a:t>۴ بیت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800" dirty="0">
                          <a:effectLst/>
                          <a:cs typeface="B Nazanin" panose="00000400000000000000" pitchFamily="2" charset="-78"/>
                        </a:rPr>
                        <a:t>طول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1015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50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ساختار کلی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r>
              <a:rPr lang="fa-IR" sz="1400" dirty="0"/>
              <a:t>۲۱ از ۳۸</a:t>
            </a:r>
            <a:endParaRPr lang="en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CAN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chemeClr val="bg1"/>
                </a:solidFill>
                <a:latin typeface="Raleway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chemeClr val="bg1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EAA30D-161B-4B02-8F3F-5A2B5CC6A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54" y="1373588"/>
            <a:ext cx="7400212" cy="3552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ارتباط دو طرفه مبتنی بر </a:t>
            </a:r>
            <a:r>
              <a:rPr lang="en-US" sz="2200" dirty="0">
                <a:latin typeface="Times New Roman" panose="02020603050405020304" pitchFamily="18" charset="0"/>
              </a:rPr>
              <a:t>CAN</a:t>
            </a:r>
            <a:r>
              <a:rPr lang="fa-IR" dirty="0">
                <a:latin typeface="Times New Roman" panose="02020603050405020304" pitchFamily="18" charset="0"/>
              </a:rPr>
              <a:t> و </a:t>
            </a:r>
            <a:r>
              <a:rPr lang="en-US" sz="2200" dirty="0">
                <a:latin typeface="Times New Roman" panose="02020603050405020304" pitchFamily="18" charset="0"/>
              </a:rPr>
              <a:t>CAN FD</a:t>
            </a:r>
            <a:endParaRPr lang="fa-IR" sz="2200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پیاده‌سازی در دو پیکره‌بندی مختلف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7E45F8F-E36A-4E28-AA90-686C0E17E580}"/>
              </a:ext>
            </a:extLst>
          </p:cNvPr>
          <p:cNvSpPr txBox="1">
            <a:spLocks/>
          </p:cNvSpPr>
          <p:nvPr/>
        </p:nvSpPr>
        <p:spPr>
          <a:xfrm>
            <a:off x="1372427" y="2668568"/>
            <a:ext cx="6462600" cy="114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B Nazanin" panose="00000400000000000000" pitchFamily="2" charset="-78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fa-IR" dirty="0"/>
              <a:t>ارتباط بین میکروکنترلر و </a:t>
            </a:r>
            <a:r>
              <a:rPr lang="en-US" sz="2200" dirty="0">
                <a:latin typeface="Times New Roman" panose="02020603050405020304" pitchFamily="18" charset="0"/>
              </a:rPr>
              <a:t>FPGA</a:t>
            </a:r>
            <a:r>
              <a:rPr lang="fa-IR" dirty="0"/>
              <a:t> </a:t>
            </a:r>
            <a:endParaRPr lang="en-US" dirty="0"/>
          </a:p>
          <a:p>
            <a:r>
              <a:rPr lang="fa-IR" dirty="0"/>
              <a:t>ارتباط مبتنی بر </a:t>
            </a:r>
            <a:r>
              <a:rPr lang="en-US" sz="2200" dirty="0">
                <a:latin typeface="Times New Roman" panose="02020603050405020304" pitchFamily="18" charset="0"/>
              </a:rPr>
              <a:t>CAN FD</a:t>
            </a:r>
            <a:r>
              <a:rPr lang="fa-IR" sz="2200" dirty="0">
                <a:latin typeface="Times New Roman" panose="02020603050405020304" pitchFamily="18" charset="0"/>
              </a:rPr>
              <a:t> </a:t>
            </a:r>
            <a:r>
              <a:rPr lang="fa-IR" dirty="0"/>
              <a:t>روی </a:t>
            </a:r>
            <a:r>
              <a:rPr lang="en-US" sz="2200" dirty="0">
                <a:latin typeface="Times New Roman" panose="02020603050405020304" pitchFamily="18" charset="0"/>
              </a:rPr>
              <a:t>FPGA</a:t>
            </a:r>
            <a:endParaRPr lang="fa-IR" sz="2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34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قطعات مورد استفاده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/>
              <a:t>۲۲ از ۳۸</a:t>
            </a:r>
            <a:endParaRPr lang="en" sz="1400" dirty="0"/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CAN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chemeClr val="bg1"/>
                </a:solidFill>
                <a:latin typeface="Raleway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chemeClr val="bg1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id="{E30217E4-2FA9-40B3-85AD-E66E9217A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00" y="1678192"/>
            <a:ext cx="3149702" cy="1826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>
            <a:extLst>
              <a:ext uri="{FF2B5EF4-FFF2-40B4-BE49-F238E27FC236}">
                <a16:creationId xmlns:a16="http://schemas.microsoft.com/office/drawing/2014/main" id="{9096EB89-6A5E-4DF1-8FC5-EC75739A3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02" y="1215788"/>
            <a:ext cx="3078695" cy="276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1">
            <a:extLst>
              <a:ext uri="{FF2B5EF4-FFF2-40B4-BE49-F238E27FC236}">
                <a16:creationId xmlns:a16="http://schemas.microsoft.com/office/drawing/2014/main" id="{71F3D7A8-7AA4-4BEF-8357-24DC6E856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854" y="1898719"/>
            <a:ext cx="2328156" cy="1157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DB0A06A-BA7D-4830-8605-2B80D01C0EAB}"/>
              </a:ext>
            </a:extLst>
          </p:cNvPr>
          <p:cNvSpPr txBox="1">
            <a:spLocks/>
          </p:cNvSpPr>
          <p:nvPr/>
        </p:nvSpPr>
        <p:spPr>
          <a:xfrm>
            <a:off x="-54915" y="3366518"/>
            <a:ext cx="3764433" cy="67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B Nazanin" panose="00000400000000000000" pitchFamily="2" charset="-78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lnSpc>
                <a:spcPct val="150000"/>
              </a:lnSpc>
              <a:buNone/>
            </a:pPr>
            <a:r>
              <a:rPr lang="fa-I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برد 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Arduino Due</a:t>
            </a:r>
            <a:endParaRPr lang="fa-I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07E4B13-AC49-48C8-AEAC-94DE83229C47}"/>
              </a:ext>
            </a:extLst>
          </p:cNvPr>
          <p:cNvSpPr txBox="1">
            <a:spLocks/>
          </p:cNvSpPr>
          <p:nvPr/>
        </p:nvSpPr>
        <p:spPr>
          <a:xfrm>
            <a:off x="2886421" y="3771460"/>
            <a:ext cx="3764433" cy="67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B Nazanin" panose="00000400000000000000" pitchFamily="2" charset="-78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lnSpc>
                <a:spcPct val="150000"/>
              </a:lnSpc>
              <a:buNone/>
            </a:pPr>
            <a:r>
              <a:rPr lang="fa-I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برد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AVA3S400</a:t>
            </a:r>
            <a:endParaRPr lang="fa-I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EF6ADD2-C8CF-4AEC-9502-E99B040BC868}"/>
              </a:ext>
            </a:extLst>
          </p:cNvPr>
          <p:cNvSpPr txBox="1">
            <a:spLocks/>
          </p:cNvSpPr>
          <p:nvPr/>
        </p:nvSpPr>
        <p:spPr>
          <a:xfrm>
            <a:off x="6007397" y="2720752"/>
            <a:ext cx="3764433" cy="67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B Nazanin" panose="00000400000000000000" pitchFamily="2" charset="-78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 algn="ctr">
              <a:lnSpc>
                <a:spcPct val="150000"/>
              </a:lnSpc>
              <a:buNone/>
            </a:pPr>
            <a:r>
              <a:rPr lang="fa-I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برد </a:t>
            </a:r>
            <a:r>
              <a:rPr lang="fa-IR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مبتنی بر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TJA 1050</a:t>
            </a:r>
            <a:endParaRPr lang="fa-I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AFE7F-9888-450C-BA8A-4AD92AC5302A}"/>
              </a:ext>
            </a:extLst>
          </p:cNvPr>
          <p:cNvSpPr txBox="1"/>
          <p:nvPr/>
        </p:nvSpPr>
        <p:spPr>
          <a:xfrm>
            <a:off x="-56826" y="4314971"/>
            <a:ext cx="9499002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 algn="l" rtl="0">
              <a:buNone/>
            </a:pPr>
            <a:r>
              <a:rPr lang="en-US" sz="1050" dirty="0">
                <a:latin typeface="Times New Roman" panose="02020603050405020304" pitchFamily="18" charset="0"/>
              </a:rPr>
              <a:t>“Arduino Due,” Arduino Online Shop.</a:t>
            </a:r>
          </a:p>
          <a:p>
            <a:pPr marL="114300" rtl="1"/>
            <a:r>
              <a:rPr lang="ar-SA" sz="10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رهپویان علم و صنعت آوا</a:t>
            </a:r>
            <a:r>
              <a:rPr lang="ar-SA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، «</a:t>
            </a:r>
            <a:r>
              <a:rPr lang="ar-SA" sz="10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بر</a:t>
            </a:r>
            <a:r>
              <a:rPr lang="fa-IR" sz="10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د توسعه 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Spartan3 AVA3S400</a:t>
            </a:r>
            <a:r>
              <a:rPr lang="ar-SA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»</a:t>
            </a:r>
            <a:endParaRPr lang="en-US" sz="1000" dirty="0">
              <a:latin typeface="Times New Roman" panose="02020603050405020304" pitchFamily="18" charset="0"/>
            </a:endParaRPr>
          </a:p>
          <a:p>
            <a:pPr marL="114300" indent="0" algn="l" rtl="0">
              <a:buNone/>
            </a:pPr>
            <a:endParaRPr lang="fa-IR" sz="105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461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شماتیک ساختار سخت‌افزاری پیکره‌بندی اول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r>
              <a:rPr lang="fa-IR" sz="1400" dirty="0"/>
              <a:t>۲۳ از ۳۸</a:t>
            </a:r>
            <a:endParaRPr lang="en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CAN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chemeClr val="bg1"/>
                </a:solidFill>
                <a:latin typeface="Raleway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chemeClr val="bg1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D4BFAC-AE81-4C72-9AC9-3350753EE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49" y="1178475"/>
            <a:ext cx="4090555" cy="34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72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شماتیک ساختار سخت‌افزاری پیکره‌بندی دوم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r>
              <a:rPr lang="fa-IR" sz="1400" dirty="0"/>
              <a:t>۲۴ از ۳۸</a:t>
            </a:r>
            <a:endParaRPr lang="en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CAN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chemeClr val="bg1"/>
                </a:solidFill>
                <a:latin typeface="Raleway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chemeClr val="bg1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55223B-AE72-4F4F-A9F9-BF67B3837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308" y="1215788"/>
            <a:ext cx="4146838" cy="338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48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ساختار نرم‌افزاری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r>
              <a:rPr lang="fa-IR" sz="1400" dirty="0"/>
              <a:t>۲۵ از ۳۸</a:t>
            </a:r>
            <a:endParaRPr lang="en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CAN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chemeClr val="bg1"/>
                </a:solidFill>
                <a:latin typeface="Raleway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chemeClr val="bg1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EAA30D-161B-4B02-8F3F-5A2B5CC6A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54" y="1373588"/>
            <a:ext cx="7400212" cy="3552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لایه کاربرد</a:t>
            </a:r>
          </a:p>
          <a:p>
            <a:pPr>
              <a:lnSpc>
                <a:spcPct val="150000"/>
              </a:lnSpc>
            </a:pPr>
            <a:endParaRPr lang="fa-IR" sz="2200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لایه اتصال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7E45F8F-E36A-4E28-AA90-686C0E17E580}"/>
              </a:ext>
            </a:extLst>
          </p:cNvPr>
          <p:cNvSpPr txBox="1">
            <a:spLocks/>
          </p:cNvSpPr>
          <p:nvPr/>
        </p:nvSpPr>
        <p:spPr>
          <a:xfrm>
            <a:off x="1372427" y="1882427"/>
            <a:ext cx="6462600" cy="114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B Nazanin" panose="00000400000000000000" pitchFamily="2" charset="-78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fa-IR" dirty="0"/>
              <a:t>پیاده‌سازی عملکرد ارسال و دریافت پروتکل </a:t>
            </a:r>
            <a:r>
              <a:rPr lang="en-US" sz="2200" dirty="0" err="1">
                <a:latin typeface="Times New Roman" panose="02020603050405020304" pitchFamily="18" charset="0"/>
              </a:rPr>
              <a:t>CANOpen</a:t>
            </a:r>
            <a:r>
              <a:rPr lang="fa-IR" dirty="0"/>
              <a:t> 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5A5424-3CDD-4717-8A3B-0BBE4199C5DF}"/>
              </a:ext>
            </a:extLst>
          </p:cNvPr>
          <p:cNvSpPr txBox="1">
            <a:spLocks/>
          </p:cNvSpPr>
          <p:nvPr/>
        </p:nvSpPr>
        <p:spPr>
          <a:xfrm>
            <a:off x="1372427" y="3204935"/>
            <a:ext cx="6462600" cy="114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B Nazanin" panose="00000400000000000000" pitchFamily="2" charset="-78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fa-IR" dirty="0"/>
              <a:t>انتقال بیت به بیت داده‌ها</a:t>
            </a:r>
          </a:p>
          <a:p>
            <a:r>
              <a:rPr lang="fa-IR" dirty="0"/>
              <a:t>استفاده از واسط کتابخانه‌ها و </a:t>
            </a:r>
            <a:r>
              <a:rPr lang="en-US" sz="2200" dirty="0">
                <a:latin typeface="Times New Roman" panose="02020603050405020304" pitchFamily="18" charset="0"/>
              </a:rPr>
              <a:t>IP Core</a:t>
            </a:r>
            <a:r>
              <a:rPr lang="fa-IR" dirty="0"/>
              <a:t>ها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69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089" y="277430"/>
            <a:ext cx="6462600" cy="857400"/>
          </a:xfrm>
        </p:spPr>
        <p:txBody>
          <a:bodyPr/>
          <a:lstStyle/>
          <a:p>
            <a:r>
              <a:rPr lang="fa-IR" sz="2000" dirty="0"/>
              <a:t>مقادیر زمانی محاسبه شده برای ارتباط صحیح تحت باس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fa-I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000" dirty="0"/>
              <a:t>و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FD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/>
              <a:t>۲۶ از ۳۸</a:t>
            </a:r>
            <a:endParaRPr lang="en" sz="1400" dirty="0"/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CAN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chemeClr val="bg1"/>
                </a:solidFill>
                <a:latin typeface="Raleway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chemeClr val="bg1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A1742B5-DA7F-4C86-A629-88BE9DF64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284587"/>
              </p:ext>
            </p:extLst>
          </p:nvPr>
        </p:nvGraphicFramePr>
        <p:xfrm>
          <a:off x="172500" y="1098848"/>
          <a:ext cx="8799000" cy="3551236"/>
        </p:xfrm>
        <a:graphic>
          <a:graphicData uri="http://schemas.openxmlformats.org/drawingml/2006/table">
            <a:tbl>
              <a:tblPr rtl="1" firstRow="1" firstCol="1" bandRow="1">
                <a:tableStyleId>{7E9639D4-E3E2-4D34-9284-5A2195B3D0D7}</a:tableStyleId>
              </a:tblPr>
              <a:tblGrid>
                <a:gridCol w="1466336">
                  <a:extLst>
                    <a:ext uri="{9D8B030D-6E8A-4147-A177-3AD203B41FA5}">
                      <a16:colId xmlns:a16="http://schemas.microsoft.com/office/drawing/2014/main" val="283677997"/>
                    </a:ext>
                  </a:extLst>
                </a:gridCol>
                <a:gridCol w="1466336">
                  <a:extLst>
                    <a:ext uri="{9D8B030D-6E8A-4147-A177-3AD203B41FA5}">
                      <a16:colId xmlns:a16="http://schemas.microsoft.com/office/drawing/2014/main" val="2909239908"/>
                    </a:ext>
                  </a:extLst>
                </a:gridCol>
                <a:gridCol w="1466336">
                  <a:extLst>
                    <a:ext uri="{9D8B030D-6E8A-4147-A177-3AD203B41FA5}">
                      <a16:colId xmlns:a16="http://schemas.microsoft.com/office/drawing/2014/main" val="1589576193"/>
                    </a:ext>
                  </a:extLst>
                </a:gridCol>
                <a:gridCol w="1466336">
                  <a:extLst>
                    <a:ext uri="{9D8B030D-6E8A-4147-A177-3AD203B41FA5}">
                      <a16:colId xmlns:a16="http://schemas.microsoft.com/office/drawing/2014/main" val="1535024928"/>
                    </a:ext>
                  </a:extLst>
                </a:gridCol>
                <a:gridCol w="1466336">
                  <a:extLst>
                    <a:ext uri="{9D8B030D-6E8A-4147-A177-3AD203B41FA5}">
                      <a16:colId xmlns:a16="http://schemas.microsoft.com/office/drawing/2014/main" val="361494251"/>
                    </a:ext>
                  </a:extLst>
                </a:gridCol>
                <a:gridCol w="1467320">
                  <a:extLst>
                    <a:ext uri="{9D8B030D-6E8A-4147-A177-3AD203B41FA5}">
                      <a16:colId xmlns:a16="http://schemas.microsoft.com/office/drawing/2014/main" val="3452236427"/>
                    </a:ext>
                  </a:extLst>
                </a:gridCol>
              </a:tblGrid>
              <a:tr h="637983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 dirty="0">
                          <a:effectLst/>
                        </a:rPr>
                        <a:t>نرخ بیت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Kbps</a:t>
                      </a:r>
                      <a:r>
                        <a:rPr lang="fa-IR" sz="1000" dirty="0">
                          <a:effectLst/>
                        </a:rPr>
                        <a:t> ۱۲۵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Kbps</a:t>
                      </a:r>
                      <a:r>
                        <a:rPr lang="fa-IR" sz="1000">
                          <a:effectLst/>
                        </a:rPr>
                        <a:t> ۵۰۰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Kbps</a:t>
                      </a:r>
                      <a:r>
                        <a:rPr lang="fa-IR" sz="1000" dirty="0">
                          <a:effectLst/>
                        </a:rPr>
                        <a:t> 1۰۰۰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Kbps</a:t>
                      </a:r>
                      <a:r>
                        <a:rPr lang="fa-IR" sz="1000" dirty="0">
                          <a:effectLst/>
                        </a:rPr>
                        <a:t> ۲۰۰۰ (فقط باس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 algn="just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CAN FD</a:t>
                      </a:r>
                      <a:r>
                        <a:rPr lang="fa-IR" sz="1000" dirty="0">
                          <a:effectLst/>
                        </a:rPr>
                        <a:t>)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Kbps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fa-IR" sz="1000" dirty="0">
                          <a:effectLst/>
                        </a:rPr>
                        <a:t>۳۰۰۰ (فقط باس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 algn="just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CAN FD</a:t>
                      </a:r>
                      <a:r>
                        <a:rPr lang="fa-IR" sz="1000" dirty="0">
                          <a:effectLst/>
                        </a:rPr>
                        <a:t>)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extLst>
                  <a:ext uri="{0D108BD9-81ED-4DB2-BD59-A6C34878D82A}">
                    <a16:rowId xmlns:a16="http://schemas.microsoft.com/office/drawing/2014/main" val="2293605775"/>
                  </a:ext>
                </a:extLst>
              </a:tr>
              <a:tr h="78462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 dirty="0">
                          <a:effectLst/>
                          <a:cs typeface="B Nazanin" panose="00000400000000000000" pitchFamily="2" charset="-78"/>
                        </a:rPr>
                        <a:t>عامل </a:t>
                      </a:r>
                      <a:r>
                        <a:rPr lang="en-US" sz="900" dirty="0" err="1">
                          <a:effectLst/>
                          <a:cs typeface="B Nazanin" panose="00000400000000000000" pitchFamily="2" charset="-78"/>
                        </a:rPr>
                        <a:t>Prescaler</a:t>
                      </a:r>
                      <a:r>
                        <a:rPr lang="fa-IR" sz="1000" dirty="0">
                          <a:effectLst/>
                          <a:cs typeface="B Nazanin" panose="00000400000000000000" pitchFamily="2" charset="-78"/>
                        </a:rPr>
                        <a:t> برای میکروکنترلر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83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</a:rPr>
                        <a:t>۲۰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</a:rPr>
                        <a:t>۶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</a:rPr>
                        <a:t>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extLst>
                  <a:ext uri="{0D108BD9-81ED-4DB2-BD59-A6C34878D82A}">
                    <a16:rowId xmlns:a16="http://schemas.microsoft.com/office/drawing/2014/main" val="3454987439"/>
                  </a:ext>
                </a:extLst>
              </a:tr>
              <a:tr h="58523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 dirty="0">
                          <a:effectLst/>
                          <a:cs typeface="B Nazanin" panose="00000400000000000000" pitchFamily="2" charset="-78"/>
                        </a:rPr>
                        <a:t>عامل </a:t>
                      </a:r>
                      <a:r>
                        <a:rPr lang="en-US" sz="900" dirty="0" err="1">
                          <a:effectLst/>
                          <a:cs typeface="B Nazanin" panose="00000400000000000000" pitchFamily="2" charset="-78"/>
                        </a:rPr>
                        <a:t>Prescaler</a:t>
                      </a:r>
                      <a:r>
                        <a:rPr lang="fa-IR" sz="1000" dirty="0">
                          <a:effectLst/>
                          <a:cs typeface="B Nazanin" panose="00000400000000000000" pitchFamily="2" charset="-78"/>
                        </a:rPr>
                        <a:t> برای </a:t>
                      </a:r>
                      <a:r>
                        <a:rPr lang="en-US" sz="900" dirty="0">
                          <a:effectLst/>
                          <a:cs typeface="B Nazanin" panose="00000400000000000000" pitchFamily="2" charset="-78"/>
                        </a:rPr>
                        <a:t>FPGA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۴۰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</a:rPr>
                        <a:t>۱۰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</a:rPr>
                        <a:t>۳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</a:rPr>
                        <a:t>۲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a:t>۱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extLst>
                  <a:ext uri="{0D108BD9-81ED-4DB2-BD59-A6C34878D82A}">
                    <a16:rowId xmlns:a16="http://schemas.microsoft.com/office/drawing/2014/main" val="952306563"/>
                  </a:ext>
                </a:extLst>
              </a:tr>
              <a:tr h="385849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cs typeface="B Nazanin" panose="00000400000000000000" pitchFamily="2" charset="-78"/>
                        </a:rPr>
                        <a:t>SYNC_SEG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 dirty="0">
                          <a:effectLst/>
                          <a:cs typeface="B Nazanin" panose="00000400000000000000" pitchFamily="2" charset="-78"/>
                        </a:rPr>
                        <a:t>یک کوانتوم زمانی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>
                          <a:effectLst/>
                          <a:cs typeface="B Nazanin" panose="00000400000000000000" pitchFamily="2" charset="-78"/>
                        </a:rPr>
                        <a:t>یک کوانتوم زمانی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 dirty="0">
                          <a:effectLst/>
                          <a:cs typeface="B Nazanin" panose="00000400000000000000" pitchFamily="2" charset="-78"/>
                        </a:rPr>
                        <a:t>یک کوانتوم زمانی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>
                          <a:effectLst/>
                          <a:cs typeface="B Nazanin" panose="00000400000000000000" pitchFamily="2" charset="-78"/>
                        </a:rPr>
                        <a:t>یک کوانتوم زمانی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>
                          <a:effectLst/>
                          <a:cs typeface="B Nazanin" panose="00000400000000000000" pitchFamily="2" charset="-78"/>
                        </a:rPr>
                        <a:t>یک کوانتوم زمانی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extLst>
                  <a:ext uri="{0D108BD9-81ED-4DB2-BD59-A6C34878D82A}">
                    <a16:rowId xmlns:a16="http://schemas.microsoft.com/office/drawing/2014/main" val="2081356209"/>
                  </a:ext>
                </a:extLst>
              </a:tr>
              <a:tr h="385849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cs typeface="B Nazanin" panose="00000400000000000000" pitchFamily="2" charset="-78"/>
                        </a:rPr>
                        <a:t>PROP_SEG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>
                          <a:effectLst/>
                          <a:cs typeface="B Nazanin" panose="00000400000000000000" pitchFamily="2" charset="-78"/>
                        </a:rPr>
                        <a:t>دو کوانتوم زمانی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 dirty="0">
                          <a:effectLst/>
                          <a:cs typeface="B Nazanin" panose="00000400000000000000" pitchFamily="2" charset="-78"/>
                        </a:rPr>
                        <a:t>دو کوانتوم زمانی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 dirty="0">
                          <a:effectLst/>
                          <a:cs typeface="B Nazanin" panose="00000400000000000000" pitchFamily="2" charset="-78"/>
                        </a:rPr>
                        <a:t>دو کوانتوم زمانی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 dirty="0">
                          <a:effectLst/>
                          <a:cs typeface="B Nazanin" panose="00000400000000000000" pitchFamily="2" charset="-78"/>
                        </a:rPr>
                        <a:t>سه کوانتوم زمانی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>
                          <a:effectLst/>
                          <a:cs typeface="B Nazanin" panose="00000400000000000000" pitchFamily="2" charset="-78"/>
                        </a:rPr>
                        <a:t>سه کوانتوم زمانی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extLst>
                  <a:ext uri="{0D108BD9-81ED-4DB2-BD59-A6C34878D82A}">
                    <a16:rowId xmlns:a16="http://schemas.microsoft.com/office/drawing/2014/main" val="3655127166"/>
                  </a:ext>
                </a:extLst>
              </a:tr>
              <a:tr h="385849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cs typeface="B Nazanin" panose="00000400000000000000" pitchFamily="2" charset="-78"/>
                        </a:rPr>
                        <a:t>PHASE_SEG 1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>
                          <a:effectLst/>
                          <a:cs typeface="B Nazanin" panose="00000400000000000000" pitchFamily="2" charset="-78"/>
                        </a:rPr>
                        <a:t>یک کوانتوم زمانی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>
                          <a:effectLst/>
                          <a:cs typeface="B Nazanin" panose="00000400000000000000" pitchFamily="2" charset="-78"/>
                        </a:rPr>
                        <a:t>یک کوانتوم زمانی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>
                          <a:effectLst/>
                          <a:cs typeface="B Nazanin" panose="00000400000000000000" pitchFamily="2" charset="-78"/>
                        </a:rPr>
                        <a:t>سه کوانتوم زمانی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 dirty="0">
                          <a:effectLst/>
                          <a:cs typeface="B Nazanin" panose="00000400000000000000" pitchFamily="2" charset="-78"/>
                        </a:rPr>
                        <a:t>سه کوانتوم زمانی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 dirty="0">
                          <a:effectLst/>
                          <a:cs typeface="B Nazanin" panose="00000400000000000000" pitchFamily="2" charset="-78"/>
                        </a:rPr>
                        <a:t>سه کوانتوم زمانی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extLst>
                  <a:ext uri="{0D108BD9-81ED-4DB2-BD59-A6C34878D82A}">
                    <a16:rowId xmlns:a16="http://schemas.microsoft.com/office/drawing/2014/main" val="2389609828"/>
                  </a:ext>
                </a:extLst>
              </a:tr>
              <a:tr h="385849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cs typeface="B Nazanin" panose="00000400000000000000" pitchFamily="2" charset="-78"/>
                        </a:rPr>
                        <a:t>PHASE_SEG 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>
                          <a:effectLst/>
                          <a:cs typeface="B Nazanin" panose="00000400000000000000" pitchFamily="2" charset="-78"/>
                        </a:rPr>
                        <a:t>دو کوانتوم زمانی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>
                          <a:effectLst/>
                          <a:cs typeface="B Nazanin" panose="00000400000000000000" pitchFamily="2" charset="-78"/>
                        </a:rPr>
                        <a:t>دو کوانتوم زمانی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>
                          <a:effectLst/>
                          <a:cs typeface="B Nazanin" panose="00000400000000000000" pitchFamily="2" charset="-78"/>
                        </a:rPr>
                        <a:t>سه کوانتوم زمانی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>
                          <a:effectLst/>
                          <a:cs typeface="B Nazanin" panose="00000400000000000000" pitchFamily="2" charset="-78"/>
                        </a:rPr>
                        <a:t>چهار کوانتوم زمانی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000" dirty="0">
                          <a:effectLst/>
                          <a:cs typeface="B Nazanin" panose="00000400000000000000" pitchFamily="2" charset="-78"/>
                        </a:rPr>
                        <a:t>چهار کوانتوم زمانی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47473" marR="47473" marT="0" marB="0"/>
                </a:tc>
                <a:extLst>
                  <a:ext uri="{0D108BD9-81ED-4DB2-BD59-A6C34878D82A}">
                    <a16:rowId xmlns:a16="http://schemas.microsoft.com/office/drawing/2014/main" val="3991489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46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39" y="4321762"/>
            <a:ext cx="4520167" cy="447376"/>
          </a:xfrm>
        </p:spPr>
        <p:txBody>
          <a:bodyPr/>
          <a:lstStyle/>
          <a:p>
            <a:pPr algn="ctr"/>
            <a:r>
              <a:rPr lang="fa-I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شماتیک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RTL</a:t>
            </a:r>
            <a:r>
              <a:rPr lang="fa-I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ماژول سطح بالا در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FPGA</a:t>
            </a:r>
            <a:r>
              <a:rPr lang="fa-I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در پیکره‌بندی اول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/>
              <a:t>۲۷ از ۳۸</a:t>
            </a:r>
            <a:endParaRPr lang="en" sz="1400" dirty="0"/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CAN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chemeClr val="bg1"/>
                </a:solidFill>
                <a:latin typeface="Raleway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chemeClr val="bg1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36A1867D-D827-45EA-9672-9550D2558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79"/>
          <a:stretch>
            <a:fillRect/>
          </a:stretch>
        </p:blipFill>
        <p:spPr bwMode="auto">
          <a:xfrm>
            <a:off x="927974" y="0"/>
            <a:ext cx="3071099" cy="448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4A3D3254-A482-46DC-8575-BF6B9C2A1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704" y="0"/>
            <a:ext cx="3292322" cy="4255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9AA28B6-6C6F-4230-9862-4C0EDC3B9A79}"/>
              </a:ext>
            </a:extLst>
          </p:cNvPr>
          <p:cNvSpPr txBox="1">
            <a:spLocks/>
          </p:cNvSpPr>
          <p:nvPr/>
        </p:nvSpPr>
        <p:spPr>
          <a:xfrm>
            <a:off x="4651080" y="4234775"/>
            <a:ext cx="4520167" cy="44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fa-IR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شماتیک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RTL</a:t>
            </a:r>
            <a:r>
              <a:rPr lang="fa-IR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ماژول سطح بالا در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FPGA</a:t>
            </a:r>
            <a:r>
              <a:rPr lang="fa-IR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در پیکره‌بندی دوم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5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ارزیابی عملکرد پیاده‌سازی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r>
              <a:rPr lang="fa-IR" sz="1400" dirty="0"/>
              <a:t>۲۸ از ۳۸</a:t>
            </a:r>
            <a:endParaRPr lang="en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CAN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chemeClr val="bg1"/>
                </a:solidFill>
                <a:latin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chemeClr val="bg1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EAA30D-161B-4B02-8F3F-5A2B5CC6A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54" y="1373588"/>
            <a:ext cx="7400212" cy="3552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صحت عملکرد</a:t>
            </a:r>
          </a:p>
          <a:p>
            <a:pPr>
              <a:lnSpc>
                <a:spcPct val="150000"/>
              </a:lnSpc>
            </a:pPr>
            <a:endParaRPr lang="fa-IR" sz="2200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منابع مصرفی</a:t>
            </a:r>
          </a:p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نرخ انتقال داده</a:t>
            </a:r>
          </a:p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نویز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7E45F8F-E36A-4E28-AA90-686C0E17E580}"/>
              </a:ext>
            </a:extLst>
          </p:cNvPr>
          <p:cNvSpPr txBox="1">
            <a:spLocks/>
          </p:cNvSpPr>
          <p:nvPr/>
        </p:nvSpPr>
        <p:spPr>
          <a:xfrm>
            <a:off x="1372427" y="1882427"/>
            <a:ext cx="6462600" cy="114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B Nazanin" panose="00000400000000000000" pitchFamily="2" charset="-78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fa-IR" dirty="0"/>
              <a:t>عملکرد اجزاء</a:t>
            </a:r>
          </a:p>
          <a:p>
            <a:r>
              <a:rPr lang="fa-IR" dirty="0"/>
              <a:t>عملکرد یکپارچه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44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صحت عملکرد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r>
              <a:rPr lang="fa-IR" sz="1400" dirty="0"/>
              <a:t>۲۹ از ۳۸</a:t>
            </a:r>
            <a:endParaRPr lang="en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CAN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chemeClr val="bg1"/>
                </a:solidFill>
                <a:latin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chemeClr val="bg1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pic>
        <p:nvPicPr>
          <p:cNvPr id="15362" name="Picture 1">
            <a:extLst>
              <a:ext uri="{FF2B5EF4-FFF2-40B4-BE49-F238E27FC236}">
                <a16:creationId xmlns:a16="http://schemas.microsoft.com/office/drawing/2014/main" id="{B06DA681-6839-4F28-8C49-37C1FB7BE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53" y="1215788"/>
            <a:ext cx="6105679" cy="303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B6666E7-F0A0-44D5-9B9E-66B70CD40F7B}"/>
              </a:ext>
            </a:extLst>
          </p:cNvPr>
          <p:cNvSpPr txBox="1">
            <a:spLocks/>
          </p:cNvSpPr>
          <p:nvPr/>
        </p:nvSpPr>
        <p:spPr>
          <a:xfrm>
            <a:off x="2758682" y="4252918"/>
            <a:ext cx="4520167" cy="44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fa-IR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شبیه‌سازی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CAN (FD)</a:t>
            </a:r>
            <a:r>
              <a:rPr lang="fa-IR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a-IR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از طریق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testbench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03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تعریف مساله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78F7A-DFE7-4B31-917A-5DBC0845F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a-IR" dirty="0"/>
              <a:t>اهمیت ارتباط</a:t>
            </a:r>
          </a:p>
          <a:p>
            <a:pPr>
              <a:lnSpc>
                <a:spcPct val="150000"/>
              </a:lnSpc>
            </a:pPr>
            <a:r>
              <a:rPr lang="fa-IR" dirty="0"/>
              <a:t>انواع واسط‌ها و باس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endParaRPr lang="fa-I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a-I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a-I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a-I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b="0" i="0" u="none" strike="noStrike" kern="0" cap="none" spc="0" normalizeH="0" baseline="0" noProof="0" dirty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B Nazanin" panose="00000400000000000000" pitchFamily="2" charset="-78"/>
                <a:sym typeface="Lato"/>
              </a:rPr>
              <a:t>۳ از ۳۸</a:t>
            </a:r>
            <a:endParaRPr kumimoji="0" lang="en" b="0" i="0" u="none" strike="noStrike" kern="0" cap="none" spc="0" normalizeH="0" baseline="0" noProof="0" dirty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B Nazanin" panose="00000400000000000000" pitchFamily="2" charset="-78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chemeClr val="bg1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chemeClr val="bg1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5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CAN</a:t>
            </a:r>
            <a:endParaRPr sz="1500" dirty="0">
              <a:solidFill>
                <a:sysClr val="windowText" lastClr="000000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Lato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641F7CF-6546-4C81-A35E-7F1DE826EE27}"/>
              </a:ext>
            </a:extLst>
          </p:cNvPr>
          <p:cNvSpPr txBox="1">
            <a:spLocks/>
          </p:cNvSpPr>
          <p:nvPr/>
        </p:nvSpPr>
        <p:spPr>
          <a:xfrm>
            <a:off x="1352332" y="2571750"/>
            <a:ext cx="6462600" cy="228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B Nazanin" panose="00000400000000000000" pitchFamily="2" charset="-78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lang="fa-IR" dirty="0"/>
              <a:t>ویرایش‌های مختلف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endParaRPr lang="fa-I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fa-IR" dirty="0"/>
              <a:t>پروتکل‌های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endParaRPr lang="fa-I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57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صحت عملکرد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r>
              <a:rPr lang="fa-IR" sz="1400" dirty="0"/>
              <a:t>۳۰ از ۳۸</a:t>
            </a:r>
            <a:endParaRPr lang="en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CAN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chemeClr val="bg1"/>
                </a:solidFill>
                <a:latin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chemeClr val="bg1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B6666E7-F0A0-44D5-9B9E-66B70CD40F7B}"/>
              </a:ext>
            </a:extLst>
          </p:cNvPr>
          <p:cNvSpPr txBox="1">
            <a:spLocks/>
          </p:cNvSpPr>
          <p:nvPr/>
        </p:nvSpPr>
        <p:spPr>
          <a:xfrm>
            <a:off x="402380" y="4292066"/>
            <a:ext cx="4520167" cy="44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fa-IR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آزمون عملکرد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fa-IR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a-IR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روی میکروکنترلر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2FD85D5-0C1C-431B-8D0A-122582B6F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32" y="1215788"/>
            <a:ext cx="3534503" cy="3114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>
            <a:extLst>
              <a:ext uri="{FF2B5EF4-FFF2-40B4-BE49-F238E27FC236}">
                <a16:creationId xmlns:a16="http://schemas.microsoft.com/office/drawing/2014/main" id="{3BD3436D-F71C-48CB-9268-ABF999E3D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25" b="33028"/>
          <a:stretch>
            <a:fillRect/>
          </a:stretch>
        </p:blipFill>
        <p:spPr bwMode="auto">
          <a:xfrm>
            <a:off x="4603727" y="1165366"/>
            <a:ext cx="4257397" cy="3114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7632EB4-70EB-458C-A6C0-27788A6CCB88}"/>
              </a:ext>
            </a:extLst>
          </p:cNvPr>
          <p:cNvSpPr txBox="1">
            <a:spLocks/>
          </p:cNvSpPr>
          <p:nvPr/>
        </p:nvSpPr>
        <p:spPr>
          <a:xfrm>
            <a:off x="4221453" y="4229012"/>
            <a:ext cx="4520167" cy="44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fa-IR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نتیجه آزمون عملکرد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fa-IR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a-IR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روی میکروکنترلر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40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ارزیابی یکپارچه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/>
              <a:t>۳۱ از ۳۸</a:t>
            </a:r>
            <a:endParaRPr lang="en" sz="1400" dirty="0"/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CAN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chemeClr val="bg1"/>
                </a:solidFill>
                <a:latin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chemeClr val="bg1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FAE57E9-596C-49A5-848C-CF5337207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00" y="430929"/>
            <a:ext cx="5572084" cy="418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2450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منابع مصرفی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/>
              <a:t>۳۲ از ۳۸</a:t>
            </a:r>
            <a:endParaRPr lang="en" sz="1400" dirty="0"/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CAN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chemeClr val="bg1"/>
                </a:solidFill>
                <a:latin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chemeClr val="bg1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EAA30D-161B-4B02-8F3F-5A2B5CC6A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54" y="1373588"/>
            <a:ext cx="7400212" cy="6273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۱۳/۹ کیلوبایت حافظه روی میکروکنترلر</a:t>
            </a:r>
            <a:endParaRPr lang="fa-IR" sz="2800" dirty="0">
              <a:latin typeface="Times New Roman" panose="02020603050405020304" pitchFamily="18" charset="0"/>
            </a:endParaRPr>
          </a:p>
        </p:txBody>
      </p:sp>
      <p:pic>
        <p:nvPicPr>
          <p:cNvPr id="18434" name="Picture 1">
            <a:extLst>
              <a:ext uri="{FF2B5EF4-FFF2-40B4-BE49-F238E27FC236}">
                <a16:creationId xmlns:a16="http://schemas.microsoft.com/office/drawing/2014/main" id="{609FBB13-4EA0-4E97-8448-D04CE70DAD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38"/>
          <a:stretch/>
        </p:blipFill>
        <p:spPr bwMode="auto">
          <a:xfrm>
            <a:off x="0" y="2000922"/>
            <a:ext cx="4549077" cy="227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1">
            <a:extLst>
              <a:ext uri="{FF2B5EF4-FFF2-40B4-BE49-F238E27FC236}">
                <a16:creationId xmlns:a16="http://schemas.microsoft.com/office/drawing/2014/main" id="{8C1445EA-ADF4-4568-9919-808FEF496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59"/>
          <a:stretch/>
        </p:blipFill>
        <p:spPr bwMode="auto">
          <a:xfrm>
            <a:off x="4647303" y="2000921"/>
            <a:ext cx="4437839" cy="227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B20B459-FF9E-463E-90EC-B9C604811AA2}"/>
              </a:ext>
            </a:extLst>
          </p:cNvPr>
          <p:cNvSpPr txBox="1">
            <a:spLocks/>
          </p:cNvSpPr>
          <p:nvPr/>
        </p:nvSpPr>
        <p:spPr>
          <a:xfrm>
            <a:off x="402380" y="4292066"/>
            <a:ext cx="4520167" cy="44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fa-IR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منابع مصرفی پیکره‌بندی اول روی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FPGA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D48243-798C-4F1F-8CD2-08BA43F66E16}"/>
              </a:ext>
            </a:extLst>
          </p:cNvPr>
          <p:cNvSpPr txBox="1">
            <a:spLocks/>
          </p:cNvSpPr>
          <p:nvPr/>
        </p:nvSpPr>
        <p:spPr>
          <a:xfrm>
            <a:off x="4634290" y="4208282"/>
            <a:ext cx="4520167" cy="44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fa-IR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منابع مصرفی پیکره‌بندی دوم روی 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FPGA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13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ارزیابی نرخ ارسال و دریافت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r>
              <a:rPr lang="fa-IR" sz="1400" dirty="0"/>
              <a:t>۳۳ از ۳۸</a:t>
            </a:r>
            <a:endParaRPr lang="en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CAN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chemeClr val="bg1"/>
                </a:solidFill>
                <a:latin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chemeClr val="bg1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EAA30D-161B-4B02-8F3F-5A2B5CC6A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54" y="1373588"/>
            <a:ext cx="7400212" cy="3552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ایجاد ترافیک روی باس</a:t>
            </a:r>
          </a:p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ارسال ۱۰۰۰۰ هزار بسته متوالی توسط هر گره</a:t>
            </a:r>
          </a:p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طول ثابت و ۶۴ بیتی محموله هر بسته</a:t>
            </a:r>
          </a:p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اجرا با سرعت‌های متفاوت</a:t>
            </a:r>
          </a:p>
          <a:p>
            <a:pPr>
              <a:lnSpc>
                <a:spcPct val="150000"/>
              </a:lnSpc>
            </a:pPr>
            <a:endParaRPr lang="fa-IR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69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00" y="77958"/>
            <a:ext cx="8455133" cy="857400"/>
          </a:xfrm>
        </p:spPr>
        <p:txBody>
          <a:bodyPr/>
          <a:lstStyle/>
          <a:p>
            <a:r>
              <a:rPr lang="fa-IR" dirty="0"/>
              <a:t>تاخیر باس ارتباطی بر حسب ترافیک شبکه در هر دو پیکره‌بندی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r>
              <a:rPr lang="fa-IR" sz="1400" dirty="0"/>
              <a:t>۳۴ از ۳۸</a:t>
            </a:r>
            <a:endParaRPr lang="en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CAN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chemeClr val="bg1"/>
                </a:solidFill>
                <a:latin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chemeClr val="bg1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1F1AB92-DA9B-4EAA-99ED-1AA75D8FF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E5D07378-AF79-4579-965F-873D088814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4420367"/>
              </p:ext>
            </p:extLst>
          </p:nvPr>
        </p:nvGraphicFramePr>
        <p:xfrm>
          <a:off x="1685441" y="854112"/>
          <a:ext cx="5429250" cy="371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6" name="Chart" r:id="rId4" imgW="5429140" imgH="3714849" progId="Excel.Chart.8">
                  <p:embed/>
                </p:oleObj>
              </mc:Choice>
              <mc:Fallback>
                <p:oleObj name="Chart" r:id="rId4" imgW="5429140" imgH="3714849" progId="Excel.Chart.8">
                  <p:embed/>
                  <p:pic>
                    <p:nvPicPr>
                      <p:cNvPr id="0" name="Object 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5441" y="854112"/>
                        <a:ext cx="5429250" cy="3714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3">
            <a:extLst>
              <a:ext uri="{FF2B5EF4-FFF2-40B4-BE49-F238E27FC236}">
                <a16:creationId xmlns:a16="http://schemas.microsoft.com/office/drawing/2014/main" id="{0A4C43EE-2674-46B8-879C-7E0D73F7F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481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27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ارزیابی تحمل نویز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r>
              <a:rPr lang="fa-IR" sz="1400" dirty="0"/>
              <a:t>۳۵ از ۳۸</a:t>
            </a:r>
            <a:endParaRPr lang="en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CAN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chemeClr val="bg1"/>
                </a:solidFill>
                <a:latin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chemeClr val="bg1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EAA30D-161B-4B02-8F3F-5A2B5CC6A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54" y="1373588"/>
            <a:ext cx="7400212" cy="3552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تکرار آزمون نرخ ارسال و دریافت در محیط دارای نویز</a:t>
            </a:r>
          </a:p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ایجاد نویز محیطی از طریق دیود نوری و تلفن همراه</a:t>
            </a:r>
          </a:p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از دست رفتن ۹ بسته تنها در نرخ </a:t>
            </a:r>
            <a:r>
              <a:rPr lang="en-US" sz="2200" dirty="0">
                <a:latin typeface="Times New Roman" panose="02020603050405020304" pitchFamily="18" charset="0"/>
              </a:rPr>
              <a:t>Kbps</a:t>
            </a:r>
            <a:r>
              <a:rPr lang="fa-IR" dirty="0">
                <a:latin typeface="Times New Roman" panose="02020603050405020304" pitchFamily="18" charset="0"/>
              </a:rPr>
              <a:t> ۱۲۵</a:t>
            </a:r>
          </a:p>
          <a:p>
            <a:pPr>
              <a:lnSpc>
                <a:spcPct val="150000"/>
              </a:lnSpc>
            </a:pPr>
            <a:endParaRPr lang="fa-IR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34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ارزیابی با نویز محیطی در پیکره‌بندی دوم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/>
              <a:t>۳۶ از ۳۸</a:t>
            </a:r>
            <a:endParaRPr lang="en" sz="1400" dirty="0"/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CAN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chemeClr val="bg1"/>
                </a:solidFill>
                <a:latin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chemeClr val="bg1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A64110B5-DEC5-4754-8C33-E024D41AC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"/>
          <a:stretch>
            <a:fillRect/>
          </a:stretch>
        </p:blipFill>
        <p:spPr bwMode="auto">
          <a:xfrm>
            <a:off x="2167713" y="1122723"/>
            <a:ext cx="4813999" cy="348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084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نتیجه‌گیری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r>
              <a:rPr lang="fa-IR" sz="1400" dirty="0"/>
              <a:t>۳۷ از ۳۸</a:t>
            </a:r>
            <a:endParaRPr lang="en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CAN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200" dirty="0">
                <a:solidFill>
                  <a:schemeClr val="bg1"/>
                </a:solidFill>
                <a:latin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chemeClr val="bg1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EAA30D-161B-4B02-8F3F-5A2B5CC6A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54" y="1373588"/>
            <a:ext cx="7400212" cy="3552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اهداف توسعه </a:t>
            </a:r>
            <a:r>
              <a:rPr lang="en-US" sz="2000" dirty="0">
                <a:latin typeface="Times New Roman" panose="02020603050405020304" pitchFamily="18" charset="0"/>
              </a:rPr>
              <a:t>CAN</a:t>
            </a:r>
            <a:r>
              <a:rPr lang="fa-IR" dirty="0">
                <a:latin typeface="Times New Roman" panose="02020603050405020304" pitchFamily="18" charset="0"/>
              </a:rPr>
              <a:t> و </a:t>
            </a:r>
            <a:r>
              <a:rPr lang="en-US" sz="2000" dirty="0">
                <a:latin typeface="Times New Roman" panose="02020603050405020304" pitchFamily="18" charset="0"/>
              </a:rPr>
              <a:t>CAN FD</a:t>
            </a:r>
            <a:endParaRPr lang="fa-IR" sz="2000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نرخ بیتی ارسال و دریافت</a:t>
            </a:r>
          </a:p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تحمل نویز و اطمینان‌پذیری</a:t>
            </a:r>
            <a:endParaRPr lang="en-US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بهینگی منابع مصرفی</a:t>
            </a:r>
            <a:endParaRPr lang="en-US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روش ساختارمند جهت بهره‌وری از </a:t>
            </a:r>
            <a:r>
              <a:rPr lang="en-US" sz="2000" dirty="0">
                <a:latin typeface="Times New Roman" panose="02020603050405020304" pitchFamily="18" charset="0"/>
              </a:rPr>
              <a:t>CAN FD</a:t>
            </a:r>
            <a:endParaRPr lang="fa-IR" sz="2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8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پیشنهادات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r>
              <a:rPr lang="fa-IR" sz="1400" dirty="0"/>
              <a:t>۳۸ از ۳۸</a:t>
            </a:r>
            <a:endParaRPr lang="en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CAN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200" dirty="0">
                <a:solidFill>
                  <a:schemeClr val="bg1"/>
                </a:solidFill>
                <a:latin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chemeClr val="bg1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EAA30D-161B-4B02-8F3F-5A2B5CC6A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54" y="1373588"/>
            <a:ext cx="7400212" cy="3552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استفاده از </a:t>
            </a:r>
            <a:r>
              <a:rPr lang="en-US" sz="2000" dirty="0">
                <a:latin typeface="Times New Roman" panose="02020603050405020304" pitchFamily="18" charset="0"/>
              </a:rPr>
              <a:t>CAN FD</a:t>
            </a:r>
            <a:r>
              <a:rPr lang="fa-IR" sz="2000" dirty="0">
                <a:latin typeface="Times New Roman" panose="02020603050405020304" pitchFamily="18" charset="0"/>
              </a:rPr>
              <a:t> </a:t>
            </a:r>
            <a:r>
              <a:rPr lang="fa-IR" dirty="0">
                <a:latin typeface="Times New Roman" panose="02020603050405020304" pitchFamily="18" charset="0"/>
              </a:rPr>
              <a:t>در کاربردهای بلادرنگ</a:t>
            </a:r>
          </a:p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امنیت باس </a:t>
            </a:r>
            <a:r>
              <a:rPr lang="en-US" sz="2000" dirty="0">
                <a:latin typeface="Times New Roman" panose="02020603050405020304" pitchFamily="18" charset="0"/>
              </a:rPr>
              <a:t>CAN (FD)</a:t>
            </a:r>
            <a:endParaRPr lang="fa-IR" sz="2000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fa-IR" dirty="0">
                <a:latin typeface="Times New Roman" panose="02020603050405020304" pitchFamily="18" charset="0"/>
              </a:rPr>
              <a:t>آینده باس </a:t>
            </a:r>
            <a:r>
              <a:rPr lang="en-US" sz="2000" dirty="0">
                <a:latin typeface="Times New Roman" panose="02020603050405020304" pitchFamily="18" charset="0"/>
              </a:rPr>
              <a:t>CAN</a:t>
            </a:r>
            <a:endParaRPr lang="fa-IR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fa-IR" dirty="0">
              <a:latin typeface="Times New Roman" panose="02020603050405020304" pitchFamily="18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743FE23-FC7A-4C66-930A-416CC39995DB}"/>
              </a:ext>
            </a:extLst>
          </p:cNvPr>
          <p:cNvSpPr txBox="1">
            <a:spLocks/>
          </p:cNvSpPr>
          <p:nvPr/>
        </p:nvSpPr>
        <p:spPr>
          <a:xfrm>
            <a:off x="1352332" y="3234955"/>
            <a:ext cx="6462600" cy="114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B Nazanin" panose="00000400000000000000" pitchFamily="2" charset="-78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</a:rPr>
              <a:t>CAN FD Light</a:t>
            </a:r>
            <a:endParaRPr lang="fa-IR" sz="2000" dirty="0">
              <a:latin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</a:rPr>
              <a:t>CAN XL</a:t>
            </a:r>
          </a:p>
        </p:txBody>
      </p:sp>
    </p:spTree>
    <p:extLst>
      <p:ext uri="{BB962C8B-B14F-4D97-AF65-F5344CB8AC3E}">
        <p14:creationId xmlns:p14="http://schemas.microsoft.com/office/powerpoint/2010/main" val="567339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مراجع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CAN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200" dirty="0">
                <a:solidFill>
                  <a:schemeClr val="bg1"/>
                </a:solidFill>
                <a:latin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chemeClr val="bg1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EAA30D-161B-4B02-8F3F-5A2B5CC6A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54" y="1373588"/>
            <a:ext cx="7400212" cy="3552300"/>
          </a:xfrm>
        </p:spPr>
        <p:txBody>
          <a:bodyPr/>
          <a:lstStyle/>
          <a:p>
            <a:pPr marL="114300" indent="0" algn="l" rtl="0">
              <a:buNone/>
            </a:pPr>
            <a:r>
              <a:rPr lang="en-US" sz="1600" dirty="0">
                <a:latin typeface="Times New Roman" panose="02020603050405020304" pitchFamily="18" charset="0"/>
              </a:rPr>
              <a:t>S. Corrigan, “Introduction to the Controller Area  Network (CAN),” pp. 2-16.</a:t>
            </a:r>
          </a:p>
          <a:p>
            <a:pPr marL="114300" indent="0" algn="l" rtl="0">
              <a:buNone/>
            </a:pPr>
            <a:r>
              <a:rPr lang="en-US" sz="1600" dirty="0">
                <a:solidFill>
                  <a:srgbClr val="677480"/>
                </a:solidFill>
                <a:latin typeface="Times New Roman" panose="02020603050405020304" pitchFamily="18" charset="0"/>
              </a:rPr>
              <a:t>Robert Bosch GmbH, “CAN Specification,” pp. 1, 4-18, 23-30, 1991. </a:t>
            </a:r>
          </a:p>
          <a:p>
            <a:pPr marL="114300" indent="0" algn="l" rtl="0">
              <a:buNone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Times New Roman" panose="02020603050405020304" pitchFamily="18" charset="0"/>
                <a:ea typeface="Lato"/>
                <a:cs typeface="B Nazanin" panose="00000400000000000000" pitchFamily="2" charset="-78"/>
                <a:sym typeface="Lato"/>
              </a:rPr>
              <a:t>Texas Instruments, “Controller area network user guide,”, 2002.</a:t>
            </a:r>
            <a:endParaRPr lang="en-US" sz="2000" dirty="0">
              <a:latin typeface="Times New Roman" panose="02020603050405020304" pitchFamily="18" charset="0"/>
            </a:endParaRPr>
          </a:p>
          <a:p>
            <a:pPr marL="114300" indent="0" algn="l" rtl="0">
              <a:buNone/>
            </a:pPr>
            <a:r>
              <a:rPr lang="en-US" sz="1600" dirty="0" err="1">
                <a:solidFill>
                  <a:srgbClr val="677480"/>
                </a:solidFill>
                <a:latin typeface="Times New Roman" panose="02020603050405020304" pitchFamily="18" charset="0"/>
              </a:rPr>
              <a:t>Kvaser</a:t>
            </a:r>
            <a:r>
              <a:rPr lang="en-US" sz="1600" dirty="0">
                <a:solidFill>
                  <a:srgbClr val="677480"/>
                </a:solidFill>
                <a:latin typeface="Times New Roman" panose="02020603050405020304" pitchFamily="18" charset="0"/>
              </a:rPr>
              <a:t>, “CAN Physical Layers,” Dec. 2018.</a:t>
            </a:r>
          </a:p>
          <a:p>
            <a:pPr marL="114300" indent="0" algn="l" rtl="0">
              <a:buNone/>
            </a:pPr>
            <a:r>
              <a:rPr lang="en-US" sz="1600" dirty="0">
                <a:solidFill>
                  <a:srgbClr val="677480"/>
                </a:solidFill>
                <a:latin typeface="Times New Roman" panose="02020603050405020304" pitchFamily="18" charset="0"/>
              </a:rPr>
              <a:t>CAN in Automation, “CAN Data Link Layer.” pp. 1-26.</a:t>
            </a:r>
          </a:p>
          <a:p>
            <a:pPr marL="114300" indent="0" algn="l" rtl="0">
              <a:buNone/>
            </a:pPr>
            <a:r>
              <a:rPr lang="en-US" sz="1600" dirty="0">
                <a:solidFill>
                  <a:srgbClr val="677480"/>
                </a:solidFill>
                <a:latin typeface="Times New Roman" panose="02020603050405020304" pitchFamily="18" charset="0"/>
              </a:rPr>
              <a:t>NXP, “CAN Bit Timing Requirements,” pp 1-3, 2004.</a:t>
            </a:r>
            <a:endParaRPr lang="fa-IR" sz="1600" dirty="0">
              <a:solidFill>
                <a:srgbClr val="677480"/>
              </a:solidFill>
              <a:latin typeface="Times New Roman" panose="02020603050405020304" pitchFamily="18" charset="0"/>
            </a:endParaRPr>
          </a:p>
          <a:p>
            <a:pPr marL="114300" indent="0" algn="l" rtl="0">
              <a:buNone/>
            </a:pPr>
            <a:r>
              <a:rPr lang="en-US" sz="1600" dirty="0">
                <a:solidFill>
                  <a:srgbClr val="677480"/>
                </a:solidFill>
                <a:latin typeface="Times New Roman" panose="02020603050405020304" pitchFamily="18" charset="0"/>
              </a:rPr>
              <a:t>A. Mutter and Florian </a:t>
            </a:r>
            <a:r>
              <a:rPr lang="en-US" sz="1600" dirty="0" err="1">
                <a:solidFill>
                  <a:srgbClr val="677480"/>
                </a:solidFill>
                <a:latin typeface="Times New Roman" panose="02020603050405020304" pitchFamily="18" charset="0"/>
              </a:rPr>
              <a:t>Hartwich</a:t>
            </a:r>
            <a:r>
              <a:rPr lang="en-US" sz="1600" dirty="0">
                <a:solidFill>
                  <a:srgbClr val="677480"/>
                </a:solidFill>
                <a:latin typeface="Times New Roman" panose="02020603050405020304" pitchFamily="18" charset="0"/>
              </a:rPr>
              <a:t>, “Advantages of CAN FD Error detection mechanisms compared to Classical CAN,” CAN </a:t>
            </a:r>
            <a:r>
              <a:rPr lang="en-US" sz="1600" dirty="0" err="1">
                <a:solidFill>
                  <a:srgbClr val="677480"/>
                </a:solidFill>
                <a:latin typeface="Times New Roman" panose="02020603050405020304" pitchFamily="18" charset="0"/>
              </a:rPr>
              <a:t>Autom</a:t>
            </a:r>
            <a:r>
              <a:rPr lang="en-US" sz="1600" dirty="0">
                <a:solidFill>
                  <a:srgbClr val="677480"/>
                </a:solidFill>
                <a:latin typeface="Times New Roman" panose="02020603050405020304" pitchFamily="18" charset="0"/>
              </a:rPr>
              <a:t>. ICC, 2015.</a:t>
            </a:r>
            <a:endParaRPr lang="en-US" sz="2000" dirty="0">
              <a:latin typeface="Times New Roman" panose="02020603050405020304" pitchFamily="18" charset="0"/>
            </a:endParaRPr>
          </a:p>
          <a:p>
            <a:pPr algn="l" rtl="0"/>
            <a:endParaRPr lang="en-US" sz="2000" dirty="0">
              <a:latin typeface="Times New Roman" panose="02020603050405020304" pitchFamily="18" charset="0"/>
            </a:endParaRPr>
          </a:p>
          <a:p>
            <a:pPr algn="l" rtl="0"/>
            <a:endParaRPr lang="fa-IR" sz="2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667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طرح اولیه مساله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b="0" i="0" u="none" strike="noStrike" kern="0" cap="none" spc="0" normalizeH="0" baseline="0" noProof="0" dirty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B Nazanin" panose="00000400000000000000" pitchFamily="2" charset="-78"/>
                <a:sym typeface="Lato"/>
              </a:rPr>
              <a:t>۴ از ۳۸</a:t>
            </a:r>
            <a:endParaRPr kumimoji="0" lang="en" b="0" i="0" u="none" strike="noStrike" kern="0" cap="none" spc="0" normalizeH="0" baseline="0" noProof="0" dirty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chemeClr val="bg1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chemeClr val="bg1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5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CAN</a:t>
            </a:r>
            <a:endParaRPr sz="1500" dirty="0">
              <a:solidFill>
                <a:sysClr val="windowText" lastClr="000000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Lato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6B53AD-B4D2-49AA-B2ED-A42462094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174379"/>
            <a:ext cx="84963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7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مراجع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CAN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SzPts val="1100"/>
            </a:pPr>
            <a:r>
              <a:rPr lang="fa-IR" sz="1200" dirty="0">
                <a:solidFill>
                  <a:schemeClr val="bg1"/>
                </a:solidFill>
                <a:latin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chemeClr val="bg1"/>
              </a:solidFill>
              <a:latin typeface="Raleway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EAA30D-161B-4B02-8F3F-5A2B5CC6A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54" y="1373588"/>
            <a:ext cx="7400212" cy="3552300"/>
          </a:xfrm>
        </p:spPr>
        <p:txBody>
          <a:bodyPr/>
          <a:lstStyle/>
          <a:p>
            <a:pPr marL="114300" indent="0" algn="l" rtl="0">
              <a:buNone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Times New Roman" panose="02020603050405020304" pitchFamily="18" charset="0"/>
                <a:ea typeface="Lato"/>
                <a:cs typeface="B Nazanin" panose="00000400000000000000" pitchFamily="2" charset="-78"/>
                <a:sym typeface="Lato"/>
              </a:rPr>
              <a:t>Microchip, “Controller Area Network with Flexible Data-rate (CAN FD),” pp. 56_2-56_8,2018.</a:t>
            </a:r>
            <a:endParaRPr kumimoji="0" lang="fa-IR" sz="1600" b="0" i="0" u="none" strike="noStrike" kern="0" cap="none" spc="0" normalizeH="0" baseline="0" noProof="0" dirty="0">
              <a:ln>
                <a:noFill/>
              </a:ln>
              <a:solidFill>
                <a:srgbClr val="677480"/>
              </a:solidFill>
              <a:effectLst/>
              <a:uLnTx/>
              <a:uFillTx/>
              <a:latin typeface="Times New Roman" panose="02020603050405020304" pitchFamily="18" charset="0"/>
              <a:ea typeface="Lato"/>
              <a:cs typeface="B Nazanin" panose="00000400000000000000" pitchFamily="2" charset="-78"/>
              <a:sym typeface="Lato"/>
            </a:endParaRPr>
          </a:p>
          <a:p>
            <a:pPr marL="114300" indent="0" algn="l" rtl="0">
              <a:buNone/>
            </a:pPr>
            <a:r>
              <a:rPr lang="en-US" sz="1600" dirty="0">
                <a:solidFill>
                  <a:srgbClr val="677480"/>
                </a:solidFill>
                <a:latin typeface="Times New Roman" panose="02020603050405020304" pitchFamily="18" charset="0"/>
              </a:rPr>
              <a:t>G. Marcon </a:t>
            </a:r>
            <a:r>
              <a:rPr lang="en-US" sz="1600" dirty="0" err="1">
                <a:solidFill>
                  <a:srgbClr val="677480"/>
                </a:solidFill>
                <a:latin typeface="Times New Roman" panose="02020603050405020304" pitchFamily="18" charset="0"/>
              </a:rPr>
              <a:t>Zago</a:t>
            </a:r>
            <a:r>
              <a:rPr lang="en-US" sz="1600" dirty="0">
                <a:solidFill>
                  <a:srgbClr val="677480"/>
                </a:solidFill>
                <a:latin typeface="Times New Roman" panose="02020603050405020304" pitchFamily="18" charset="0"/>
              </a:rPr>
              <a:t> and E. </a:t>
            </a:r>
            <a:r>
              <a:rPr lang="en-US" sz="1600" dirty="0" err="1">
                <a:solidFill>
                  <a:srgbClr val="677480"/>
                </a:solidFill>
                <a:latin typeface="Times New Roman" panose="02020603050405020304" pitchFamily="18" charset="0"/>
              </a:rPr>
              <a:t>Pignaton</a:t>
            </a:r>
            <a:r>
              <a:rPr lang="en-US" sz="1600" dirty="0">
                <a:solidFill>
                  <a:srgbClr val="677480"/>
                </a:solidFill>
                <a:latin typeface="Times New Roman" panose="02020603050405020304" pitchFamily="18" charset="0"/>
              </a:rPr>
              <a:t> de Freitas, “A Quantitative Performance Study on CAN and CAN FD Vehicular Networks,” IEEE Trans. Ind. Electron., vol. 65, no. 5, pp. 4413–4422, May 2018, </a:t>
            </a:r>
            <a:r>
              <a:rPr lang="en-US" sz="1600" dirty="0" err="1">
                <a:solidFill>
                  <a:srgbClr val="677480"/>
                </a:solidFill>
                <a:latin typeface="Times New Roman" panose="02020603050405020304" pitchFamily="18" charset="0"/>
              </a:rPr>
              <a:t>doi</a:t>
            </a:r>
            <a:r>
              <a:rPr lang="en-US" sz="1600" dirty="0">
                <a:solidFill>
                  <a:srgbClr val="677480"/>
                </a:solidFill>
                <a:latin typeface="Times New Roman" panose="02020603050405020304" pitchFamily="18" charset="0"/>
              </a:rPr>
              <a:t>: 10.1109/TIE.2017.2762638.</a:t>
            </a:r>
          </a:p>
          <a:p>
            <a:pPr marL="114300" indent="0" algn="l" rtl="0"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in Automation (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“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CANOpen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Report,” 2016.</a:t>
            </a:r>
            <a:endParaRPr lang="fa-I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" indent="0" algn="l" rtl="0">
              <a:buNone/>
            </a:pPr>
            <a:r>
              <a:rPr lang="en-US" sz="1600" dirty="0">
                <a:latin typeface="Times New Roman" panose="02020603050405020304" pitchFamily="18" charset="0"/>
              </a:rPr>
              <a:t>“Arduino Due,” Arduino Online Shop.</a:t>
            </a:r>
            <a:endParaRPr lang="fa-IR" sz="1600" dirty="0">
              <a:latin typeface="Times New Roman" panose="02020603050405020304" pitchFamily="18" charset="0"/>
            </a:endParaRPr>
          </a:p>
          <a:p>
            <a:pPr marL="114300" indent="0" algn="r">
              <a:buNone/>
            </a:pPr>
            <a:r>
              <a:rPr lang="fa-IR" sz="2000" dirty="0">
                <a:latin typeface="Times New Roman" panose="02020603050405020304" pitchFamily="18" charset="0"/>
              </a:rPr>
              <a:t>[۱۲]</a:t>
            </a:r>
            <a:r>
              <a:rPr lang="fa-IR" sz="1600" dirty="0">
                <a:latin typeface="Times New Roman" panose="02020603050405020304" pitchFamily="18" charset="0"/>
              </a:rPr>
              <a:t> </a:t>
            </a:r>
            <a:r>
              <a:rPr lang="ar-S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رهپویان علم و صنعت آوا</a:t>
            </a:r>
            <a:r>
              <a:rPr lang="ar-S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، «</a:t>
            </a:r>
            <a:r>
              <a:rPr lang="ar-S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بر</a:t>
            </a:r>
            <a:r>
              <a:rPr lang="fa-I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د توسعه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Spartan3 AVA3S400</a:t>
            </a:r>
            <a:r>
              <a:rPr lang="ar-SA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»</a:t>
            </a:r>
            <a:endParaRPr lang="en-US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539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2666875" y="715337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6000" dirty="0">
                <a:solidFill>
                  <a:schemeClr val="accent2">
                    <a:lumMod val="20000"/>
                    <a:lumOff val="80000"/>
                  </a:schemeClr>
                </a:solidFill>
                <a:cs typeface="B Nazanin" panose="00000400000000000000" pitchFamily="2" charset="-78"/>
              </a:rPr>
              <a:t>با تشکر از توجه شما</a:t>
            </a:r>
            <a:endParaRPr sz="6000" dirty="0">
              <a:solidFill>
                <a:schemeClr val="accent2">
                  <a:lumMod val="20000"/>
                  <a:lumOff val="80000"/>
                </a:schemeClr>
              </a:solidFill>
              <a:cs typeface="B Nazanin" panose="000004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10025" y="116134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3600" b="1" i="0" dirty="0">
                <a:cs typeface="B Nazanin" panose="00000400000000000000" pitchFamily="2" charset="-78"/>
              </a:rPr>
              <a:t>پیوست</a:t>
            </a:r>
            <a:endParaRPr sz="3600" b="1" i="0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800" dirty="0"/>
              <a:t>مقایسه اجمالی بین باس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Raleway"/>
              </a:rPr>
              <a:t>CAN</a:t>
            </a:r>
            <a:r>
              <a:rPr lang="fa-IR" sz="2800" dirty="0"/>
              <a:t> و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FD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93CED2-58C8-4BD3-B93E-487FC8FB9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854483"/>
              </p:ext>
            </p:extLst>
          </p:nvPr>
        </p:nvGraphicFramePr>
        <p:xfrm>
          <a:off x="456653" y="1137434"/>
          <a:ext cx="8294147" cy="3477318"/>
        </p:xfrm>
        <a:graphic>
          <a:graphicData uri="http://schemas.openxmlformats.org/drawingml/2006/table">
            <a:tbl>
              <a:tblPr rtl="1" firstRow="1" firstCol="1" bandRow="1">
                <a:tableStyleId>{073A0DAA-6AF3-43AB-8588-CEC1D06C72B9}</a:tableStyleId>
              </a:tblPr>
              <a:tblGrid>
                <a:gridCol w="2764407">
                  <a:extLst>
                    <a:ext uri="{9D8B030D-6E8A-4147-A177-3AD203B41FA5}">
                      <a16:colId xmlns:a16="http://schemas.microsoft.com/office/drawing/2014/main" val="452330907"/>
                    </a:ext>
                  </a:extLst>
                </a:gridCol>
                <a:gridCol w="2764407">
                  <a:extLst>
                    <a:ext uri="{9D8B030D-6E8A-4147-A177-3AD203B41FA5}">
                      <a16:colId xmlns:a16="http://schemas.microsoft.com/office/drawing/2014/main" val="3961116370"/>
                    </a:ext>
                  </a:extLst>
                </a:gridCol>
                <a:gridCol w="2765333">
                  <a:extLst>
                    <a:ext uri="{9D8B030D-6E8A-4147-A177-3AD203B41FA5}">
                      <a16:colId xmlns:a16="http://schemas.microsoft.com/office/drawing/2014/main" val="4046025326"/>
                    </a:ext>
                  </a:extLst>
                </a:gridCol>
              </a:tblGrid>
              <a:tr h="21616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مشخصه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B Nazanin" panose="00000400000000000000" pitchFamily="2" charset="-78"/>
                        </a:rPr>
                        <a:t>CAN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B Nazanin" panose="00000400000000000000" pitchFamily="2" charset="-78"/>
                        </a:rPr>
                        <a:t>CAN FD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extLst>
                  <a:ext uri="{0D108BD9-81ED-4DB2-BD59-A6C34878D82A}">
                    <a16:rowId xmlns:a16="http://schemas.microsoft.com/office/drawing/2014/main" val="3800299436"/>
                  </a:ext>
                </a:extLst>
              </a:tr>
              <a:tr h="44731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cs typeface="B Nazanin" panose="00000400000000000000" pitchFamily="2" charset="-78"/>
                        </a:rPr>
                        <a:t>لایه فیزیکی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سیگنال تفاضلی روی جفت سیم در هم تنیده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سیگنال تفاضلی روی جفت سیم در هم تنیده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extLst>
                  <a:ext uri="{0D108BD9-81ED-4DB2-BD59-A6C34878D82A}">
                    <a16:rowId xmlns:a16="http://schemas.microsoft.com/office/drawing/2014/main" val="3823304818"/>
                  </a:ext>
                </a:extLst>
              </a:tr>
              <a:tr h="21616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حداکثر طول باس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۴۰ متر (طبق استاندارد)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۴۰ متر (طبق استاندارد)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extLst>
                  <a:ext uri="{0D108BD9-81ED-4DB2-BD59-A6C34878D82A}">
                    <a16:rowId xmlns:a16="http://schemas.microsoft.com/office/drawing/2014/main" val="4205404655"/>
                  </a:ext>
                </a:extLst>
              </a:tr>
              <a:tr h="44731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cs typeface="B Nazanin" panose="00000400000000000000" pitchFamily="2" charset="-78"/>
                        </a:rPr>
                        <a:t>نرخ انتقال داده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cs typeface="B Nazanin" panose="00000400000000000000" pitchFamily="2" charset="-78"/>
                        </a:rPr>
                        <a:t>حداکثر </a:t>
                      </a:r>
                      <a:r>
                        <a:rPr lang="en-US" sz="1400" dirty="0">
                          <a:effectLst/>
                          <a:cs typeface="B Nazanin" panose="00000400000000000000" pitchFamily="2" charset="-78"/>
                        </a:rPr>
                        <a:t>Mbps</a:t>
                      </a:r>
                      <a:r>
                        <a:rPr lang="fa-IR" sz="1400" dirty="0">
                          <a:effectLst/>
                          <a:cs typeface="B Nazanin" panose="00000400000000000000" pitchFamily="2" charset="-78"/>
                        </a:rPr>
                        <a:t> ۱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cs typeface="B Nazanin" panose="00000400000000000000" pitchFamily="2" charset="-78"/>
                        </a:rPr>
                        <a:t>حداکثر </a:t>
                      </a:r>
                      <a:r>
                        <a:rPr lang="en-US" sz="1400" dirty="0">
                          <a:effectLst/>
                          <a:cs typeface="B Nazanin" panose="00000400000000000000" pitchFamily="2" charset="-78"/>
                        </a:rPr>
                        <a:t>Mbps</a:t>
                      </a:r>
                      <a:r>
                        <a:rPr lang="fa-IR" sz="1400" dirty="0">
                          <a:effectLst/>
                          <a:cs typeface="B Nazanin" panose="00000400000000000000" pitchFamily="2" charset="-78"/>
                        </a:rPr>
                        <a:t> ۵ (طبق استاندارد)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extLst>
                  <a:ext uri="{0D108BD9-81ED-4DB2-BD59-A6C34878D82A}">
                    <a16:rowId xmlns:a16="http://schemas.microsoft.com/office/drawing/2014/main" val="2886847734"/>
                  </a:ext>
                </a:extLst>
              </a:tr>
              <a:tr h="21616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طول محموله هر پیام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حداکثر ۸ بایت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حداکثر ۶۴ بایت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extLst>
                  <a:ext uri="{0D108BD9-81ED-4DB2-BD59-A6C34878D82A}">
                    <a16:rowId xmlns:a16="http://schemas.microsoft.com/office/drawing/2014/main" val="357899410"/>
                  </a:ext>
                </a:extLst>
              </a:tr>
              <a:tr h="21616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طول شناساگر پیام (</a:t>
                      </a:r>
                      <a:r>
                        <a:rPr lang="en-US" sz="1400">
                          <a:effectLst/>
                          <a:cs typeface="B Nazanin" panose="00000400000000000000" pitchFamily="2" charset="-78"/>
                        </a:rPr>
                        <a:t>ID</a:t>
                      </a: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۲۹ بیت (یا ۱۱ بیت)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۲۹ بیت (یا ۱۱ بیت)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extLst>
                  <a:ext uri="{0D108BD9-81ED-4DB2-BD59-A6C34878D82A}">
                    <a16:rowId xmlns:a16="http://schemas.microsoft.com/office/drawing/2014/main" val="13022701"/>
                  </a:ext>
                </a:extLst>
              </a:tr>
              <a:tr h="21616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طول کد بررسی </a:t>
                      </a:r>
                      <a:r>
                        <a:rPr lang="en-US" sz="1400">
                          <a:effectLst/>
                          <a:cs typeface="B Nazanin" panose="00000400000000000000" pitchFamily="2" charset="-78"/>
                        </a:rPr>
                        <a:t>CRC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۱۵ بیت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۱۷ یا ۲۱ بیت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extLst>
                  <a:ext uri="{0D108BD9-81ED-4DB2-BD59-A6C34878D82A}">
                    <a16:rowId xmlns:a16="http://schemas.microsoft.com/office/drawing/2014/main" val="3049326322"/>
                  </a:ext>
                </a:extLst>
              </a:tr>
              <a:tr h="67845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زمان بیتی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یک پیکره‌بندی به کوانتوم زمانی طولانی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دو پیکره‌بندی متفاوت، یکی از آن‌ها کوتاه است و دیگری مشابه </a:t>
                      </a:r>
                      <a:r>
                        <a:rPr lang="en-US" sz="1400">
                          <a:effectLst/>
                          <a:cs typeface="B Nazanin" panose="00000400000000000000" pitchFamily="2" charset="-78"/>
                        </a:rPr>
                        <a:t>CAN</a:t>
                      </a: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 استاندارد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extLst>
                  <a:ext uri="{0D108BD9-81ED-4DB2-BD59-A6C34878D82A}">
                    <a16:rowId xmlns:a16="http://schemas.microsoft.com/office/drawing/2014/main" val="2626653530"/>
                  </a:ext>
                </a:extLst>
              </a:tr>
              <a:tr h="44731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سازگاری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با </a:t>
                      </a:r>
                      <a:r>
                        <a:rPr lang="en-US" sz="1400">
                          <a:effectLst/>
                          <a:cs typeface="B Nazanin" panose="00000400000000000000" pitchFamily="2" charset="-78"/>
                        </a:rPr>
                        <a:t>CAN FD</a:t>
                      </a: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 سازگار نمی‌باشد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cs typeface="B Nazanin" panose="00000400000000000000" pitchFamily="2" charset="-78"/>
                        </a:rPr>
                        <a:t>می‌تواند طوری پیکره‌بندی شود که مشابه </a:t>
                      </a:r>
                      <a:r>
                        <a:rPr lang="en-US" sz="1400" dirty="0">
                          <a:effectLst/>
                          <a:cs typeface="B Nazanin" panose="00000400000000000000" pitchFamily="2" charset="-78"/>
                        </a:rPr>
                        <a:t>CAN</a:t>
                      </a:r>
                      <a:r>
                        <a:rPr lang="fa-IR" sz="1400" dirty="0">
                          <a:effectLst/>
                          <a:cs typeface="B Nazanin" panose="00000400000000000000" pitchFamily="2" charset="-78"/>
                        </a:rPr>
                        <a:t> عمل کند.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3021" marR="63021" marT="0" marB="0"/>
                </a:tc>
                <a:extLst>
                  <a:ext uri="{0D108BD9-81ED-4DB2-BD59-A6C34878D82A}">
                    <a16:rowId xmlns:a16="http://schemas.microsoft.com/office/drawing/2014/main" val="3777017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4175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800" dirty="0"/>
              <a:t>مقایسه اجمالی بین باس‌های رایج و باس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6828BE2-B100-4C24-B54F-C2BBFE75A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079915"/>
              </p:ext>
            </p:extLst>
          </p:nvPr>
        </p:nvGraphicFramePr>
        <p:xfrm>
          <a:off x="650816" y="1269054"/>
          <a:ext cx="7905822" cy="3310053"/>
        </p:xfrm>
        <a:graphic>
          <a:graphicData uri="http://schemas.openxmlformats.org/drawingml/2006/table">
            <a:tbl>
              <a:tblPr rtl="1" firstRow="1" firstCol="1" bandRow="1">
                <a:tableStyleId>{073A0DAA-6AF3-43AB-8588-CEC1D06C72B9}</a:tableStyleId>
              </a:tblPr>
              <a:tblGrid>
                <a:gridCol w="1317047">
                  <a:extLst>
                    <a:ext uri="{9D8B030D-6E8A-4147-A177-3AD203B41FA5}">
                      <a16:colId xmlns:a16="http://schemas.microsoft.com/office/drawing/2014/main" val="2305583351"/>
                    </a:ext>
                  </a:extLst>
                </a:gridCol>
                <a:gridCol w="1317932">
                  <a:extLst>
                    <a:ext uri="{9D8B030D-6E8A-4147-A177-3AD203B41FA5}">
                      <a16:colId xmlns:a16="http://schemas.microsoft.com/office/drawing/2014/main" val="286107901"/>
                    </a:ext>
                  </a:extLst>
                </a:gridCol>
                <a:gridCol w="1317932">
                  <a:extLst>
                    <a:ext uri="{9D8B030D-6E8A-4147-A177-3AD203B41FA5}">
                      <a16:colId xmlns:a16="http://schemas.microsoft.com/office/drawing/2014/main" val="4105426216"/>
                    </a:ext>
                  </a:extLst>
                </a:gridCol>
                <a:gridCol w="1317047">
                  <a:extLst>
                    <a:ext uri="{9D8B030D-6E8A-4147-A177-3AD203B41FA5}">
                      <a16:colId xmlns:a16="http://schemas.microsoft.com/office/drawing/2014/main" val="313423093"/>
                    </a:ext>
                  </a:extLst>
                </a:gridCol>
                <a:gridCol w="1317932">
                  <a:extLst>
                    <a:ext uri="{9D8B030D-6E8A-4147-A177-3AD203B41FA5}">
                      <a16:colId xmlns:a16="http://schemas.microsoft.com/office/drawing/2014/main" val="690283560"/>
                    </a:ext>
                  </a:extLst>
                </a:gridCol>
                <a:gridCol w="1317932">
                  <a:extLst>
                    <a:ext uri="{9D8B030D-6E8A-4147-A177-3AD203B41FA5}">
                      <a16:colId xmlns:a16="http://schemas.microsoft.com/office/drawing/2014/main" val="2112469827"/>
                    </a:ext>
                  </a:extLst>
                </a:gridCol>
              </a:tblGrid>
              <a:tr h="26356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cs typeface="B Nazanin" panose="00000400000000000000" pitchFamily="2" charset="-78"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cs typeface="B Nazanin" panose="00000400000000000000" pitchFamily="2" charset="-78"/>
                        </a:rPr>
                        <a:t>CAN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cs typeface="B Nazanin" panose="00000400000000000000" pitchFamily="2" charset="-78"/>
                        </a:rPr>
                        <a:t>USART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cs typeface="B Nazanin" panose="00000400000000000000" pitchFamily="2" charset="-78"/>
                        </a:rPr>
                        <a:t>I2C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cs typeface="B Nazanin" panose="00000400000000000000" pitchFamily="2" charset="-78"/>
                        </a:rPr>
                        <a:t>SPI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cs typeface="B Nazanin" panose="00000400000000000000" pitchFamily="2" charset="-78"/>
                        </a:rPr>
                        <a:t>USART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extLst>
                  <a:ext uri="{0D108BD9-81ED-4DB2-BD59-A6C34878D82A}">
                    <a16:rowId xmlns:a16="http://schemas.microsoft.com/office/drawing/2014/main" val="2800662920"/>
                  </a:ext>
                </a:extLst>
              </a:tr>
              <a:tr h="46928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>
                          <a:effectLst/>
                          <a:cs typeface="B Nazanin" panose="00000400000000000000" pitchFamily="2" charset="-78"/>
                        </a:rPr>
                        <a:t>حداکثر نرخ داده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cs typeface="B Nazanin" panose="00000400000000000000" pitchFamily="2" charset="-78"/>
                        </a:rPr>
                        <a:t>1 Mbps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 dirty="0">
                          <a:effectLst/>
                          <a:cs typeface="B Nazanin" panose="00000400000000000000" pitchFamily="2" charset="-78"/>
                        </a:rPr>
                        <a:t>وابسته به طرفین ارتباط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cs typeface="B Nazanin" panose="00000400000000000000" pitchFamily="2" charset="-78"/>
                        </a:rPr>
                        <a:t>3.4 Mbps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cs typeface="B Nazanin" panose="00000400000000000000" pitchFamily="2" charset="-78"/>
                        </a:rPr>
                        <a:t>60 Mbps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 dirty="0">
                          <a:effectLst/>
                          <a:cs typeface="B Nazanin" panose="00000400000000000000" pitchFamily="2" charset="-78"/>
                        </a:rPr>
                        <a:t>وابسته به طرفین ارتباط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extLst>
                  <a:ext uri="{0D108BD9-81ED-4DB2-BD59-A6C34878D82A}">
                    <a16:rowId xmlns:a16="http://schemas.microsoft.com/office/drawing/2014/main" val="325251737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>
                          <a:effectLst/>
                          <a:cs typeface="B Nazanin" panose="00000400000000000000" pitchFamily="2" charset="-78"/>
                        </a:rPr>
                        <a:t>توپولوژی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>
                          <a:effectLst/>
                          <a:cs typeface="B Nazanin" panose="00000400000000000000" pitchFamily="2" charset="-78"/>
                        </a:rPr>
                        <a:t>باس خطی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 dirty="0">
                          <a:effectLst/>
                          <a:cs typeface="B Nazanin" panose="00000400000000000000" pitchFamily="2" charset="-78"/>
                        </a:rPr>
                        <a:t>نقطه به نقطه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>
                          <a:effectLst/>
                          <a:cs typeface="B Nazanin" panose="00000400000000000000" pitchFamily="2" charset="-78"/>
                        </a:rPr>
                        <a:t>باس خطی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>
                          <a:effectLst/>
                          <a:cs typeface="B Nazanin" panose="00000400000000000000" pitchFamily="2" charset="-78"/>
                        </a:rPr>
                        <a:t>نقطه به نقطه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>
                          <a:effectLst/>
                          <a:cs typeface="B Nazanin" panose="00000400000000000000" pitchFamily="2" charset="-78"/>
                        </a:rPr>
                        <a:t>نقطه به نقطه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extLst>
                  <a:ext uri="{0D108BD9-81ED-4DB2-BD59-A6C34878D82A}">
                    <a16:rowId xmlns:a16="http://schemas.microsoft.com/office/drawing/2014/main" val="2067921572"/>
                  </a:ext>
                </a:extLst>
              </a:tr>
              <a:tr h="42661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>
                          <a:effectLst/>
                          <a:cs typeface="B Nazanin" panose="00000400000000000000" pitchFamily="2" charset="-78"/>
                        </a:rPr>
                        <a:t>معماری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cs typeface="B Nazanin" panose="00000400000000000000" pitchFamily="2" charset="-78"/>
                        </a:rPr>
                        <a:t>Multi-master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cs typeface="B Nazanin" panose="00000400000000000000" pitchFamily="2" charset="-78"/>
                        </a:rPr>
                        <a:t>Multi-Master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cs typeface="B Nazanin" panose="00000400000000000000" pitchFamily="2" charset="-78"/>
                        </a:rPr>
                        <a:t>Multi-Master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cs typeface="B Nazanin" panose="00000400000000000000" pitchFamily="2" charset="-78"/>
                        </a:rPr>
                        <a:t>Single-Master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cs typeface="B Nazanin" panose="00000400000000000000" pitchFamily="2" charset="-78"/>
                        </a:rPr>
                        <a:t>Multi-Master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extLst>
                  <a:ext uri="{0D108BD9-81ED-4DB2-BD59-A6C34878D82A}">
                    <a16:rowId xmlns:a16="http://schemas.microsoft.com/office/drawing/2014/main" val="1062147265"/>
                  </a:ext>
                </a:extLst>
              </a:tr>
              <a:tr h="46928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>
                          <a:effectLst/>
                          <a:cs typeface="B Nazanin" panose="00000400000000000000" pitchFamily="2" charset="-78"/>
                        </a:rPr>
                        <a:t>نوع انتقال پیام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>
                          <a:effectLst/>
                          <a:cs typeface="B Nazanin" panose="00000400000000000000" pitchFamily="2" charset="-78"/>
                        </a:rPr>
                        <a:t>آسنکرون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>
                          <a:effectLst/>
                          <a:cs typeface="B Nazanin" panose="00000400000000000000" pitchFamily="2" charset="-78"/>
                        </a:rPr>
                        <a:t>آسنکرون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 dirty="0">
                          <a:effectLst/>
                          <a:cs typeface="B Nazanin" panose="00000400000000000000" pitchFamily="2" charset="-78"/>
                        </a:rPr>
                        <a:t>سنکرون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>
                          <a:effectLst/>
                          <a:cs typeface="B Nazanin" panose="00000400000000000000" pitchFamily="2" charset="-78"/>
                        </a:rPr>
                        <a:t>آسنکرون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 dirty="0">
                          <a:effectLst/>
                          <a:cs typeface="B Nazanin" panose="00000400000000000000" pitchFamily="2" charset="-78"/>
                        </a:rPr>
                        <a:t>آسنکرون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extLst>
                  <a:ext uri="{0D108BD9-81ED-4DB2-BD59-A6C34878D82A}">
                    <a16:rowId xmlns:a16="http://schemas.microsoft.com/office/drawing/2014/main" val="674386083"/>
                  </a:ext>
                </a:extLst>
              </a:tr>
              <a:tr h="711779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>
                          <a:effectLst/>
                          <a:cs typeface="B Nazanin" panose="00000400000000000000" pitchFamily="2" charset="-78"/>
                        </a:rPr>
                        <a:t>دارای پروتکل مشخص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>
                          <a:effectLst/>
                          <a:cs typeface="B Nazanin" panose="00000400000000000000" pitchFamily="2" charset="-78"/>
                        </a:rPr>
                        <a:t>بله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cs typeface="B Nazanin" panose="00000400000000000000" pitchFamily="2" charset="-78"/>
                        </a:rPr>
                        <a:t>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>
                          <a:effectLst/>
                          <a:cs typeface="B Nazanin" panose="00000400000000000000" pitchFamily="2" charset="-78"/>
                        </a:rPr>
                        <a:t>بله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cs typeface="B Nazanin" panose="00000400000000000000" pitchFamily="2" charset="-78"/>
                        </a:rPr>
                        <a:t>-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cs typeface="B Nazanin" panose="00000400000000000000" pitchFamily="2" charset="-78"/>
                        </a:rPr>
                        <a:t>-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extLst>
                  <a:ext uri="{0D108BD9-81ED-4DB2-BD59-A6C34878D82A}">
                    <a16:rowId xmlns:a16="http://schemas.microsoft.com/office/drawing/2014/main" val="3091289689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>
                          <a:effectLst/>
                          <a:cs typeface="B Nazanin" panose="00000400000000000000" pitchFamily="2" charset="-78"/>
                        </a:rPr>
                        <a:t>تشخیص خطا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cs typeface="B Nazanin" panose="00000400000000000000" pitchFamily="2" charset="-78"/>
                        </a:rPr>
                        <a:t>CRC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cs typeface="B Nazanin" panose="00000400000000000000" pitchFamily="2" charset="-78"/>
                        </a:rPr>
                        <a:t>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cs typeface="B Nazanin" panose="00000400000000000000" pitchFamily="2" charset="-78"/>
                        </a:rPr>
                        <a:t>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cs typeface="B Nazanin" panose="00000400000000000000" pitchFamily="2" charset="-78"/>
                        </a:rPr>
                        <a:t>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cs typeface="B Nazanin" panose="00000400000000000000" pitchFamily="2" charset="-78"/>
                        </a:rPr>
                        <a:t>-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extLst>
                  <a:ext uri="{0D108BD9-81ED-4DB2-BD59-A6C34878D82A}">
                    <a16:rowId xmlns:a16="http://schemas.microsoft.com/office/drawing/2014/main" val="1634756505"/>
                  </a:ext>
                </a:extLst>
              </a:tr>
              <a:tr h="46928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>
                          <a:effectLst/>
                          <a:cs typeface="B Nazanin" panose="00000400000000000000" pitchFamily="2" charset="-78"/>
                        </a:rPr>
                        <a:t>مقاومت در برابر نویز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>
                          <a:effectLst/>
                          <a:cs typeface="B Nazanin" panose="00000400000000000000" pitchFamily="2" charset="-78"/>
                        </a:rPr>
                        <a:t>بله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>
                          <a:effectLst/>
                          <a:cs typeface="B Nazanin" panose="00000400000000000000" pitchFamily="2" charset="-78"/>
                        </a:rPr>
                        <a:t>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>
                          <a:effectLst/>
                          <a:cs typeface="B Nazanin" panose="00000400000000000000" pitchFamily="2" charset="-78"/>
                        </a:rPr>
                        <a:t>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>
                          <a:effectLst/>
                          <a:cs typeface="B Nazanin" panose="00000400000000000000" pitchFamily="2" charset="-78"/>
                        </a:rPr>
                        <a:t>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300" dirty="0">
                          <a:effectLst/>
                          <a:cs typeface="B Nazanin" panose="00000400000000000000" pitchFamily="2" charset="-78"/>
                        </a:rPr>
                        <a:t>-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+mn-ea"/>
                        <a:cs typeface="B Nazanin" panose="00000400000000000000" pitchFamily="2" charset="-78"/>
                      </a:endParaRPr>
                    </a:p>
                  </a:txBody>
                  <a:tcPr marL="62831" marR="62831" marT="0" marB="0"/>
                </a:tc>
                <a:extLst>
                  <a:ext uri="{0D108BD9-81ED-4DB2-BD59-A6C34878D82A}">
                    <a16:rowId xmlns:a16="http://schemas.microsoft.com/office/drawing/2014/main" val="3090428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72917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800" dirty="0"/>
              <a:t>مقایسه اجمالی بین باس‌های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US" sz="2800" dirty="0"/>
              <a:t>،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</a:t>
            </a:r>
            <a:r>
              <a:rPr lang="fa-I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800" dirty="0"/>
              <a:t>و</a:t>
            </a:r>
            <a:r>
              <a:rPr lang="fa-I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B14556B-DB9E-4A9D-B235-E98F0532B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593670"/>
              </p:ext>
            </p:extLst>
          </p:nvPr>
        </p:nvGraphicFramePr>
        <p:xfrm>
          <a:off x="1040910" y="1439247"/>
          <a:ext cx="7062180" cy="2700719"/>
        </p:xfrm>
        <a:graphic>
          <a:graphicData uri="http://schemas.openxmlformats.org/drawingml/2006/table">
            <a:tbl>
              <a:tblPr rtl="1" firstRow="1" firstCol="1" bandRow="1">
                <a:tableStyleId>{073A0DAA-6AF3-43AB-8588-CEC1D06C72B9}</a:tableStyleId>
              </a:tblPr>
              <a:tblGrid>
                <a:gridCol w="1412436">
                  <a:extLst>
                    <a:ext uri="{9D8B030D-6E8A-4147-A177-3AD203B41FA5}">
                      <a16:colId xmlns:a16="http://schemas.microsoft.com/office/drawing/2014/main" val="3972861749"/>
                    </a:ext>
                  </a:extLst>
                </a:gridCol>
                <a:gridCol w="1412436">
                  <a:extLst>
                    <a:ext uri="{9D8B030D-6E8A-4147-A177-3AD203B41FA5}">
                      <a16:colId xmlns:a16="http://schemas.microsoft.com/office/drawing/2014/main" val="747405371"/>
                    </a:ext>
                  </a:extLst>
                </a:gridCol>
                <a:gridCol w="1412436">
                  <a:extLst>
                    <a:ext uri="{9D8B030D-6E8A-4147-A177-3AD203B41FA5}">
                      <a16:colId xmlns:a16="http://schemas.microsoft.com/office/drawing/2014/main" val="2746030511"/>
                    </a:ext>
                  </a:extLst>
                </a:gridCol>
                <a:gridCol w="1412436">
                  <a:extLst>
                    <a:ext uri="{9D8B030D-6E8A-4147-A177-3AD203B41FA5}">
                      <a16:colId xmlns:a16="http://schemas.microsoft.com/office/drawing/2014/main" val="4098824230"/>
                    </a:ext>
                  </a:extLst>
                </a:gridCol>
                <a:gridCol w="1412436">
                  <a:extLst>
                    <a:ext uri="{9D8B030D-6E8A-4147-A177-3AD203B41FA5}">
                      <a16:colId xmlns:a16="http://schemas.microsoft.com/office/drawing/2014/main" val="612488362"/>
                    </a:ext>
                  </a:extLst>
                </a:gridCol>
              </a:tblGrid>
              <a:tr h="75171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cs typeface="B Nazanin" panose="00000400000000000000" pitchFamily="2" charset="-78"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cs typeface="B Nazanin" panose="00000400000000000000" pitchFamily="2" charset="-78"/>
                        </a:rPr>
                        <a:t>CAN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cs typeface="B Nazanin" panose="00000400000000000000" pitchFamily="2" charset="-78"/>
                        </a:rPr>
                        <a:t>LIN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cs typeface="B Nazanin" panose="00000400000000000000" pitchFamily="2" charset="-78"/>
                        </a:rPr>
                        <a:t>FlexRay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cs typeface="B Nazanin" panose="00000400000000000000" pitchFamily="2" charset="-78"/>
                        </a:rPr>
                        <a:t>MOST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026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حداکثر نرخ داده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Mbps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Kbps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Mbps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 Mbps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9427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پروتکل دسترسی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CSMA/CA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Polling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TDMA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TDM CSMA/CA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0701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لایه فیزیکی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دو سیم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cs typeface="B Nazanin" panose="00000400000000000000" pitchFamily="2" charset="-78"/>
                        </a:rPr>
                        <a:t>یک سیم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دو سیم و فیبر نوری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cs typeface="B Nazanin" panose="00000400000000000000" pitchFamily="2" charset="-78"/>
                        </a:rPr>
                        <a:t>دو سیم مبتنی بر فیبر نوری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04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معماری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Multi-master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 master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Multi-master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Multi-master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5432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نوع انتقال پیام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آسنکرون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cs typeface="B Nazanin" panose="00000400000000000000" pitchFamily="2" charset="-78"/>
                        </a:rPr>
                        <a:t>سنکرون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cs typeface="B Nazanin" panose="00000400000000000000" pitchFamily="2" charset="-78"/>
                        </a:rPr>
                        <a:t>سنکرون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آسنکرون و سنکرون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8825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کاربرد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بلادرنگ نرم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زیر شبکه‌ها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cs typeface="B Nazanin" panose="00000400000000000000" pitchFamily="2" charset="-78"/>
                        </a:rPr>
                        <a:t>بلادرنگ سخت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cs typeface="B Nazanin" panose="00000400000000000000" pitchFamily="2" charset="-78"/>
                        </a:rPr>
                        <a:t>چندرسانه‌ای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3800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تاخیر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وابسته به میزان ترافیک شبکه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ثابت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  <a:cs typeface="B Nazanin" panose="00000400000000000000" pitchFamily="2" charset="-78"/>
                        </a:rPr>
                        <a:t>ثابت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3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>
                          <a:effectLst/>
                          <a:cs typeface="B Nazanin" panose="00000400000000000000" pitchFamily="2" charset="-78"/>
                        </a:rPr>
                        <a:t>وابسته به جریان داده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4712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8327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عملکرد پیکره‌بندی دوم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23F3761-2023-4C68-A43B-73F5EFB126D6}"/>
              </a:ext>
            </a:extLst>
          </p:cNvPr>
          <p:cNvSpPr txBox="1">
            <a:spLocks/>
          </p:cNvSpPr>
          <p:nvPr/>
        </p:nvSpPr>
        <p:spPr>
          <a:xfrm>
            <a:off x="1705935" y="2045764"/>
            <a:ext cx="5732129" cy="1051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fa-IR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</a:rPr>
              <a:t>در اینجا یک ویدئو کوتاه از عملکرد پیاده‌سازی قرار دارد، به دلیل حجم بالا در ارسال حذف شده است.</a:t>
            </a:r>
            <a:endParaRPr lang="en-US" sz="28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309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ضرورت مساله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78F7A-DFE7-4B31-917A-5DBC0845F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7466" y="1373588"/>
            <a:ext cx="6462600" cy="21989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a-IR" dirty="0"/>
              <a:t>نوین بودن باس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FD</a:t>
            </a:r>
            <a:endParaRPr lang="fa-I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fa-IR" dirty="0"/>
              <a:t>کارایی و اطمینان‌پذیری بیشتر با هزینه یکسان</a:t>
            </a:r>
          </a:p>
          <a:p>
            <a:pPr>
              <a:lnSpc>
                <a:spcPct val="150000"/>
              </a:lnSpc>
            </a:pPr>
            <a:r>
              <a:rPr lang="fa-IR" dirty="0"/>
              <a:t>ایجاد یک روش ساختارمند برای استفاده از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FD</a:t>
            </a:r>
            <a:endParaRPr lang="fa-I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fa-I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fa-I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fa-I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fa-IR" dirty="0"/>
              <a:t>۵</a:t>
            </a:r>
            <a:r>
              <a:rPr lang="fa-IR" sz="1400" dirty="0"/>
              <a:t> از ۳۸</a:t>
            </a:r>
            <a:endParaRPr lang="en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chemeClr val="bg1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chemeClr val="bg1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5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CAN</a:t>
            </a:r>
            <a:endParaRPr sz="1500" dirty="0">
              <a:solidFill>
                <a:sysClr val="windowText" lastClr="000000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Lato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C3A9494-CBDB-4019-998B-29CBFA984CD6}"/>
              </a:ext>
            </a:extLst>
          </p:cNvPr>
          <p:cNvSpPr txBox="1">
            <a:spLocks/>
          </p:cNvSpPr>
          <p:nvPr/>
        </p:nvSpPr>
        <p:spPr>
          <a:xfrm>
            <a:off x="1372427" y="3342227"/>
            <a:ext cx="6462600" cy="114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B Nazanin" panose="00000400000000000000" pitchFamily="2" charset="-78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fa-IR" dirty="0"/>
              <a:t>کتابخانه نرم‌افزاری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Core</a:t>
            </a:r>
            <a:endParaRPr lang="fa-I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05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ویژگی‌های عمومی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78F7A-DFE7-4B31-917A-5DBC0845F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a-IR" dirty="0"/>
              <a:t>سادگی و هزینه پایین</a:t>
            </a:r>
          </a:p>
          <a:p>
            <a:pPr>
              <a:lnSpc>
                <a:spcPct val="150000"/>
              </a:lnSpc>
            </a:pPr>
            <a:r>
              <a:rPr lang="fa-IR" dirty="0"/>
              <a:t>متمرکز بودن</a:t>
            </a:r>
          </a:p>
          <a:p>
            <a:pPr>
              <a:lnSpc>
                <a:spcPct val="150000"/>
              </a:lnSpc>
            </a:pPr>
            <a:r>
              <a:rPr lang="fa-IR" dirty="0"/>
              <a:t>اطمینان‌پذیری بالا</a:t>
            </a:r>
          </a:p>
          <a:p>
            <a:pPr>
              <a:lnSpc>
                <a:spcPct val="150000"/>
              </a:lnSpc>
            </a:pPr>
            <a:r>
              <a:rPr lang="fa-IR" dirty="0"/>
              <a:t>کارایی مناسب</a:t>
            </a:r>
          </a:p>
          <a:p>
            <a:endParaRPr lang="fa-IR" dirty="0"/>
          </a:p>
          <a:p>
            <a:endParaRPr lang="fa-I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۶</a:t>
            </a:r>
            <a:r>
              <a:rPr lang="fa-IR" sz="1400" dirty="0"/>
              <a:t> از ۳۸</a:t>
            </a:r>
            <a:endParaRPr lang="en" sz="1400" dirty="0"/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chemeClr val="bg1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CAN</a:t>
            </a:r>
            <a:endParaRPr sz="1500" dirty="0">
              <a:solidFill>
                <a:schemeClr val="bg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Lato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5AC76-D91F-4FD0-84AF-1C7DEE92CF2C}"/>
              </a:ext>
            </a:extLst>
          </p:cNvPr>
          <p:cNvSpPr txBox="1"/>
          <p:nvPr/>
        </p:nvSpPr>
        <p:spPr>
          <a:xfrm>
            <a:off x="-182956" y="4392720"/>
            <a:ext cx="93269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 algn="l" rtl="0">
              <a:buNone/>
            </a:pPr>
            <a:r>
              <a:rPr lang="en-US" sz="1000" i="1" dirty="0">
                <a:latin typeface="Times New Roman" panose="02020603050405020304" pitchFamily="18" charset="0"/>
              </a:rPr>
              <a:t>S. Corrigan, “Introduction to the Controller Area  Network (CAN),” pp. 2-16.</a:t>
            </a:r>
          </a:p>
        </p:txBody>
      </p:sp>
    </p:spTree>
    <p:extLst>
      <p:ext uri="{BB962C8B-B14F-4D97-AF65-F5344CB8AC3E}">
        <p14:creationId xmlns:p14="http://schemas.microsoft.com/office/powerpoint/2010/main" val="2931910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 لایه‌ای باس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/>
              <a:t>۷ از ۳۸</a:t>
            </a:r>
            <a:endParaRPr lang="en" sz="1400" dirty="0"/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chemeClr val="bg1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CAN</a:t>
            </a:r>
            <a:endParaRPr sz="1500" dirty="0">
              <a:solidFill>
                <a:schemeClr val="bg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Lato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pic>
        <p:nvPicPr>
          <p:cNvPr id="1026" name="Picture 3">
            <a:extLst>
              <a:ext uri="{FF2B5EF4-FFF2-40B4-BE49-F238E27FC236}">
                <a16:creationId xmlns:a16="http://schemas.microsoft.com/office/drawing/2014/main" id="{5CC83A34-A08A-4C44-9DE1-B491913D6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47" y="1617362"/>
            <a:ext cx="6993760" cy="266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CB183E-AA27-40E6-9631-DD88252D9E45}"/>
              </a:ext>
            </a:extLst>
          </p:cNvPr>
          <p:cNvSpPr txBox="1"/>
          <p:nvPr/>
        </p:nvSpPr>
        <p:spPr>
          <a:xfrm>
            <a:off x="-176179" y="4266955"/>
            <a:ext cx="39272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 algn="l" rtl="0">
              <a:buNone/>
            </a:pPr>
            <a:r>
              <a:rPr lang="en-US" sz="1000" i="1" dirty="0">
                <a:latin typeface="Times New Roman" panose="02020603050405020304" pitchFamily="18" charset="0"/>
              </a:rPr>
              <a:t>Robert Bosch GmbH, “CAN Specification,” pp. 1, 4-18, 23-30, 1991. </a:t>
            </a:r>
          </a:p>
          <a:p>
            <a:pPr marL="114300" indent="0" algn="l" rtl="0">
              <a:buNone/>
            </a:pPr>
            <a:r>
              <a:rPr lang="en-US" sz="1000" i="1" dirty="0">
                <a:latin typeface="Times New Roman" panose="02020603050405020304" pitchFamily="18" charset="0"/>
                <a:sym typeface="Lato"/>
              </a:rPr>
              <a:t>Texas Instruments, “Controller area network user guide,”, 2002.</a:t>
            </a:r>
            <a:endParaRPr lang="en-US" sz="1000" i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038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لایه فیزیکی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78F7A-DFE7-4B31-917A-5DBC0845F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a-IR" dirty="0"/>
              <a:t>جفت سیم در هم تنیده</a:t>
            </a:r>
          </a:p>
          <a:p>
            <a:pPr>
              <a:lnSpc>
                <a:spcPct val="150000"/>
              </a:lnSpc>
            </a:pPr>
            <a:r>
              <a:rPr lang="fa-IR" dirty="0"/>
              <a:t>انتقال تفاضلی آسنکرون</a:t>
            </a:r>
          </a:p>
          <a:p>
            <a:pPr>
              <a:lnSpc>
                <a:spcPct val="150000"/>
              </a:lnSpc>
            </a:pPr>
            <a:r>
              <a:rPr lang="fa-IR" dirty="0"/>
              <a:t>محدودیت نرخ ارسال بر اساس فاصله</a:t>
            </a:r>
          </a:p>
          <a:p>
            <a:endParaRPr lang="fa-I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rtl="0"/>
            <a:r>
              <a:rPr lang="fa-IR" sz="1400" dirty="0"/>
              <a:t>۸ از ۳۸</a:t>
            </a:r>
            <a:endParaRPr lang="en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chemeClr val="bg1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CAN</a:t>
            </a:r>
            <a:endParaRPr sz="1500" dirty="0">
              <a:solidFill>
                <a:schemeClr val="bg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Lato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6378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9468-D48C-41A7-B39C-E509273DD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358388"/>
            <a:ext cx="6969906" cy="857400"/>
          </a:xfrm>
        </p:spPr>
        <p:txBody>
          <a:bodyPr/>
          <a:lstStyle/>
          <a:p>
            <a:r>
              <a:rPr lang="fa-IR" sz="2800" dirty="0"/>
              <a:t>تشخیص وضعیت سیگنال منتقل شده از روی اختلاف ولتاژ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793-F038-4FFB-8016-614FCA68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/>
              <a:t>۹ از ۳۸</a:t>
            </a:r>
            <a:endParaRPr lang="en" sz="1400" dirty="0"/>
          </a:p>
        </p:txBody>
      </p:sp>
      <p:sp>
        <p:nvSpPr>
          <p:cNvPr id="5" name="Google Shape;247;p28">
            <a:extLst>
              <a:ext uri="{FF2B5EF4-FFF2-40B4-BE49-F238E27FC236}">
                <a16:creationId xmlns:a16="http://schemas.microsoft.com/office/drawing/2014/main" id="{9145B6E8-E9FA-4F78-B68B-27DEEF22661F}"/>
              </a:ext>
            </a:extLst>
          </p:cNvPr>
          <p:cNvSpPr/>
          <p:nvPr/>
        </p:nvSpPr>
        <p:spPr>
          <a:xfrm flipH="1">
            <a:off x="7346922" y="4690201"/>
            <a:ext cx="1807535" cy="374159"/>
          </a:xfrm>
          <a:prstGeom prst="homePlate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مقدمه</a:t>
            </a:r>
            <a:endParaRPr sz="1600" dirty="0">
              <a:solidFill>
                <a:sysClr val="windowText" lastClr="000000"/>
              </a:solidFill>
              <a:latin typeface="Raleway"/>
              <a:ea typeface="Raleway"/>
              <a:cs typeface="B Nazanin" panose="00000400000000000000" pitchFamily="2" charset="-78"/>
              <a:sym typeface="Raleway"/>
            </a:endParaRPr>
          </a:p>
        </p:txBody>
      </p:sp>
      <p:sp>
        <p:nvSpPr>
          <p:cNvPr id="6" name="Google Shape;250;p28">
            <a:extLst>
              <a:ext uri="{FF2B5EF4-FFF2-40B4-BE49-F238E27FC236}">
                <a16:creationId xmlns:a16="http://schemas.microsoft.com/office/drawing/2014/main" id="{3EB51BA0-C025-44F3-B58C-BEAB7C463756}"/>
              </a:ext>
            </a:extLst>
          </p:cNvPr>
          <p:cNvSpPr/>
          <p:nvPr/>
        </p:nvSpPr>
        <p:spPr>
          <a:xfrm flipH="1">
            <a:off x="6007397" y="4691382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chemeClr val="bg1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باس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CAN</a:t>
            </a:r>
            <a:endParaRPr sz="1500" dirty="0">
              <a:solidFill>
                <a:schemeClr val="bg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7" name="Google Shape;250;p28">
            <a:extLst>
              <a:ext uri="{FF2B5EF4-FFF2-40B4-BE49-F238E27FC236}">
                <a16:creationId xmlns:a16="http://schemas.microsoft.com/office/drawing/2014/main" id="{ACD582A0-9E6F-4341-B264-4FCAD3082E32}"/>
              </a:ext>
            </a:extLst>
          </p:cNvPr>
          <p:cNvSpPr/>
          <p:nvPr/>
        </p:nvSpPr>
        <p:spPr>
          <a:xfrm flipH="1">
            <a:off x="4603727" y="4690201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Lato"/>
                <a:cs typeface="B Nazanin" panose="00000400000000000000" pitchFamily="2" charset="-78"/>
                <a:sym typeface="Raleway"/>
              </a:rPr>
              <a:t>پیاده‌سازی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8" name="Google Shape;250;p28">
            <a:extLst>
              <a:ext uri="{FF2B5EF4-FFF2-40B4-BE49-F238E27FC236}">
                <a16:creationId xmlns:a16="http://schemas.microsoft.com/office/drawing/2014/main" id="{62753093-3468-48DC-A919-E010993ACD31}"/>
              </a:ext>
            </a:extLst>
          </p:cNvPr>
          <p:cNvSpPr/>
          <p:nvPr/>
        </p:nvSpPr>
        <p:spPr>
          <a:xfrm flipH="1">
            <a:off x="32642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6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ارزیابی</a:t>
            </a:r>
            <a:endParaRPr sz="16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sp>
        <p:nvSpPr>
          <p:cNvPr id="9" name="Google Shape;250;p28">
            <a:extLst>
              <a:ext uri="{FF2B5EF4-FFF2-40B4-BE49-F238E27FC236}">
                <a16:creationId xmlns:a16="http://schemas.microsoft.com/office/drawing/2014/main" id="{7A3FEED7-1F0F-46B9-8061-96C7A6FF2124}"/>
              </a:ext>
            </a:extLst>
          </p:cNvPr>
          <p:cNvSpPr/>
          <p:nvPr/>
        </p:nvSpPr>
        <p:spPr>
          <a:xfrm flipH="1">
            <a:off x="1827302" y="4689020"/>
            <a:ext cx="1807535" cy="374160"/>
          </a:xfrm>
          <a:prstGeom prst="chevron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a-IR" sz="1200" dirty="0">
                <a:solidFill>
                  <a:sysClr val="windowText" lastClr="000000"/>
                </a:solidFill>
                <a:latin typeface="Raleway"/>
                <a:ea typeface="Raleway"/>
                <a:cs typeface="B Nazanin" panose="00000400000000000000" pitchFamily="2" charset="-78"/>
                <a:sym typeface="Raleway"/>
              </a:rPr>
              <a:t>نتیجه‌گیری و پیشنهادات</a:t>
            </a:r>
            <a:endParaRPr sz="1200" dirty="0">
              <a:solidFill>
                <a:sysClr val="windowText" lastClr="000000"/>
              </a:solidFill>
              <a:latin typeface="Lato"/>
              <a:ea typeface="Lato"/>
              <a:cs typeface="B Nazanin" panose="00000400000000000000" pitchFamily="2" charset="-78"/>
              <a:sym typeface="Lato"/>
            </a:endParaRPr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BA3C37D7-FF9A-4EBC-9049-BC515BCA3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586" y="1254135"/>
            <a:ext cx="4466827" cy="339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F0E6E6-FB9A-4584-8236-1F0B599FCDFF}"/>
              </a:ext>
            </a:extLst>
          </p:cNvPr>
          <p:cNvSpPr txBox="1"/>
          <p:nvPr/>
        </p:nvSpPr>
        <p:spPr>
          <a:xfrm>
            <a:off x="-112954" y="4287267"/>
            <a:ext cx="4577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 algn="l" rtl="0">
              <a:buNone/>
            </a:pPr>
            <a:r>
              <a:rPr lang="en-US" sz="1000" i="1" dirty="0" err="1">
                <a:latin typeface="Times New Roman" panose="02020603050405020304" pitchFamily="18" charset="0"/>
              </a:rPr>
              <a:t>Kvaser</a:t>
            </a:r>
            <a:r>
              <a:rPr lang="en-US" sz="1000" i="1" dirty="0">
                <a:latin typeface="Times New Roman" panose="02020603050405020304" pitchFamily="18" charset="0"/>
              </a:rPr>
              <a:t>, “CAN Physical Layers,” Dec. 2018.</a:t>
            </a:r>
          </a:p>
        </p:txBody>
      </p:sp>
    </p:spTree>
    <p:extLst>
      <p:ext uri="{BB962C8B-B14F-4D97-AF65-F5344CB8AC3E}">
        <p14:creationId xmlns:p14="http://schemas.microsoft.com/office/powerpoint/2010/main" val="2333069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677480"/>
    </a:dk1>
    <a:lt1>
      <a:srgbClr val="FFFFFF"/>
    </a:lt1>
    <a:dk2>
      <a:srgbClr val="2185C5"/>
    </a:dk2>
    <a:lt2>
      <a:srgbClr val="DEE2E6"/>
    </a:lt2>
    <a:accent1>
      <a:srgbClr val="2185C5"/>
    </a:accent1>
    <a:accent2>
      <a:srgbClr val="7ECEFD"/>
    </a:accent2>
    <a:accent3>
      <a:srgbClr val="F20253"/>
    </a:accent3>
    <a:accent4>
      <a:srgbClr val="FF9715"/>
    </a:accent4>
    <a:accent5>
      <a:srgbClr val="1C3AA9"/>
    </a:accent5>
    <a:accent6>
      <a:srgbClr val="97ABBC"/>
    </a:accent6>
    <a:hlink>
      <a:srgbClr val="2185C5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677480"/>
    </a:dk1>
    <a:lt1>
      <a:srgbClr val="FFFFFF"/>
    </a:lt1>
    <a:dk2>
      <a:srgbClr val="2185C5"/>
    </a:dk2>
    <a:lt2>
      <a:srgbClr val="DEE2E6"/>
    </a:lt2>
    <a:accent1>
      <a:srgbClr val="2185C5"/>
    </a:accent1>
    <a:accent2>
      <a:srgbClr val="7ECEFD"/>
    </a:accent2>
    <a:accent3>
      <a:srgbClr val="F20253"/>
    </a:accent3>
    <a:accent4>
      <a:srgbClr val="FF9715"/>
    </a:accent4>
    <a:accent5>
      <a:srgbClr val="1C3AA9"/>
    </a:accent5>
    <a:accent6>
      <a:srgbClr val="97ABBC"/>
    </a:accent6>
    <a:hlink>
      <a:srgbClr val="2185C5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</TotalTime>
  <Words>1947</Words>
  <Application>Microsoft Office PowerPoint</Application>
  <PresentationFormat>On-screen Show (16:9)</PresentationFormat>
  <Paragraphs>567</Paragraphs>
  <Slides>46</Slides>
  <Notes>44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B Nazanin</vt:lpstr>
      <vt:lpstr>Arial</vt:lpstr>
      <vt:lpstr>Lato</vt:lpstr>
      <vt:lpstr>Raleway</vt:lpstr>
      <vt:lpstr>Times New Roman</vt:lpstr>
      <vt:lpstr>Antonio template</vt:lpstr>
      <vt:lpstr>Chart</vt:lpstr>
      <vt:lpstr>دانشگاه صنعتی امیرکبیر (پلی تکنیک تهران)</vt:lpstr>
      <vt:lpstr>سیر ارائه</vt:lpstr>
      <vt:lpstr>تعریف مساله</vt:lpstr>
      <vt:lpstr>طرح اولیه مساله</vt:lpstr>
      <vt:lpstr>ضرورت مساله</vt:lpstr>
      <vt:lpstr>ویژگی‌های عمومی</vt:lpstr>
      <vt:lpstr>مدل لایه‌ای باس CAN</vt:lpstr>
      <vt:lpstr>لایه فیزیکی</vt:lpstr>
      <vt:lpstr>تشخیص وضعیت سیگنال منتقل شده از روی اختلاف ولتاژ</vt:lpstr>
      <vt:lpstr>قاب داده باس  CAN 1.0</vt:lpstr>
      <vt:lpstr>داوری و کنترل دسترسی باس CAN</vt:lpstr>
      <vt:lpstr>زمان بیتی باس CAN</vt:lpstr>
      <vt:lpstr>ویرایش‌های مختلف باس CAN</vt:lpstr>
      <vt:lpstr>باس CAN FD</vt:lpstr>
      <vt:lpstr>مقایسه قالب داده CAN استاندارد و CAN FD</vt:lpstr>
      <vt:lpstr>تغییرات زمان‌بیتی درCAN FD </vt:lpstr>
      <vt:lpstr>افزایش نرخ بیتی درCAN FD </vt:lpstr>
      <vt:lpstr>پروتکل‌های لایه بالا درCAN (FD) </vt:lpstr>
      <vt:lpstr>پروتکلCANOpen </vt:lpstr>
      <vt:lpstr>قاب دادهCANOpen </vt:lpstr>
      <vt:lpstr>ساختار کلی</vt:lpstr>
      <vt:lpstr>قطعات مورد استفاده</vt:lpstr>
      <vt:lpstr>شماتیک ساختار سخت‌افزاری پیکره‌بندی اول</vt:lpstr>
      <vt:lpstr>شماتیک ساختار سخت‌افزاری پیکره‌بندی دوم</vt:lpstr>
      <vt:lpstr>ساختار نرم‌افزاری</vt:lpstr>
      <vt:lpstr>مقادیر زمانی محاسبه شده برای ارتباط صحیح تحت باس CAN و CAN FD</vt:lpstr>
      <vt:lpstr>شماتیک RTL ماژول سطح بالا در FPGA در پیکره‌بندی اول</vt:lpstr>
      <vt:lpstr>ارزیابی عملکرد پیاده‌سازی</vt:lpstr>
      <vt:lpstr>صحت عملکرد</vt:lpstr>
      <vt:lpstr>صحت عملکرد</vt:lpstr>
      <vt:lpstr>ارزیابی یکپارچه</vt:lpstr>
      <vt:lpstr>منابع مصرفی</vt:lpstr>
      <vt:lpstr>ارزیابی نرخ ارسال و دریافت</vt:lpstr>
      <vt:lpstr>تاخیر باس ارتباطی بر حسب ترافیک شبکه در هر دو پیکره‌بندی</vt:lpstr>
      <vt:lpstr>ارزیابی تحمل نویز</vt:lpstr>
      <vt:lpstr>ارزیابی با نویز محیطی در پیکره‌بندی دوم</vt:lpstr>
      <vt:lpstr>نتیجه‌گیری</vt:lpstr>
      <vt:lpstr>پیشنهادات</vt:lpstr>
      <vt:lpstr>مراجع</vt:lpstr>
      <vt:lpstr>مراجع</vt:lpstr>
      <vt:lpstr>با تشکر از توجه شما</vt:lpstr>
      <vt:lpstr>PowerPoint Presentation</vt:lpstr>
      <vt:lpstr>مقایسه اجمالی بین باس CAN و CAN FD</vt:lpstr>
      <vt:lpstr>مقایسه اجمالی بین باس‌های رایج و باس CAN</vt:lpstr>
      <vt:lpstr>مقایسه اجمالی بین باس‌های CAN، LIN و MOST </vt:lpstr>
      <vt:lpstr>عملکرد پیکره‌بندی دوم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Mohamad</dc:creator>
  <cp:lastModifiedBy>Mohamad ChamanMotlagh</cp:lastModifiedBy>
  <cp:revision>81</cp:revision>
  <dcterms:modified xsi:type="dcterms:W3CDTF">2022-02-11T21:12:15Z</dcterms:modified>
</cp:coreProperties>
</file>